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92000" cy="6858000"/>
  <p:notesSz cx="6858000" cy="9144000"/>
  <p:embeddedFontLst>
    <p:embeddedFont>
      <p:font typeface="Carlito" panose="020B0604020202020204" charset="0"/>
      <p:regular r:id="rId71"/>
      <p:bold r:id="rId72"/>
      <p:italic r:id="rId73"/>
      <p:boldItalic r:id="rId74"/>
    </p:embeddedFont>
    <p:embeddedFont>
      <p:font typeface="Libre Baskerville" panose="02000000000000000000" pitchFamily="2" charset="0"/>
      <p:regular r:id="rId75"/>
      <p:bold r:id="rId76"/>
      <p:italic r:id="rId77"/>
    </p:embeddedFont>
    <p:embeddedFont>
      <p:font typeface="Lucida Sans" panose="020B0602030504020204" pitchFamily="34" charset="0"/>
      <p:regular r:id="rId78"/>
      <p:bold r:id="rId79"/>
      <p:italic r:id="rId80"/>
      <p:boldItalic r:id="rId81"/>
    </p:embeddedFont>
    <p:embeddedFont>
      <p:font typeface="Old Standard TT" panose="020B0604020202020204" charset="0"/>
      <p:regular r:id="rId82"/>
      <p:bold r:id="rId83"/>
      <p:italic r:id="rId84"/>
    </p:embeddedFont>
    <p:embeddedFont>
      <p:font typeface="Roboto" panose="02000000000000000000" pitchFamily="2" charset="0"/>
      <p:regular r:id="rId85"/>
      <p:bold r:id="rId86"/>
      <p:italic r:id="rId87"/>
      <p:boldItalic r:id="rId88"/>
    </p:embeddedFont>
    <p:embeddedFont>
      <p:font typeface="Tahoma" panose="020B0604030504040204" pitchFamily="34" charset="0"/>
      <p:regular r:id="rId89"/>
      <p:bold r:id="rId90"/>
    </p:embeddedFont>
    <p:embeddedFont>
      <p:font typeface="Times" panose="02020603050405020304" pitchFamily="18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90" Type="http://schemas.openxmlformats.org/officeDocument/2006/relationships/font" Target="fonts/font20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font" Target="fonts/font23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8" name="Google Shape;4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7" name="Google Shape;47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Include the math on the right.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Show the parameters.</a:t>
            </a:r>
            <a:endParaRPr/>
          </a:p>
        </p:txBody>
      </p:sp>
      <p:sp>
        <p:nvSpPr>
          <p:cNvPr id="769" name="Google Shape;769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we connect all the X to all the Z?</a:t>
            </a:r>
            <a:endParaRPr/>
          </a:p>
        </p:txBody>
      </p:sp>
      <p:sp>
        <p:nvSpPr>
          <p:cNvPr id="806" name="Google Shape;80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we connect all the X to all the Z?</a:t>
            </a:r>
            <a:endParaRPr/>
          </a:p>
        </p:txBody>
      </p:sp>
      <p:sp>
        <p:nvSpPr>
          <p:cNvPr id="837" name="Google Shape;837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we connect all the X to all the Z?</a:t>
            </a:r>
            <a:endParaRPr/>
          </a:p>
        </p:txBody>
      </p:sp>
      <p:sp>
        <p:nvSpPr>
          <p:cNvPr id="871" name="Google Shape;871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we connect all the X to all the Z?</a:t>
            </a:r>
            <a:endParaRPr/>
          </a:p>
        </p:txBody>
      </p:sp>
      <p:sp>
        <p:nvSpPr>
          <p:cNvPr id="905" name="Google Shape;90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regular perceptron</a:t>
            </a:r>
            <a:endParaRPr/>
          </a:p>
        </p:txBody>
      </p:sp>
      <p:sp>
        <p:nvSpPr>
          <p:cNvPr id="943" name="Google Shape;9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saw with XOR</a:t>
            </a:r>
            <a:endParaRPr/>
          </a:p>
        </p:txBody>
      </p:sp>
      <p:sp>
        <p:nvSpPr>
          <p:cNvPr id="995" name="Google Shape;995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defRPr sz="3600" b="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 rot="5400000">
            <a:off x="3947319" y="-1508918"/>
            <a:ext cx="42973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9600" y="142875"/>
            <a:ext cx="355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37600" y="64770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27/1/2025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Presented by  Dr. Nouman Noor</a:t>
            </a:r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 dirty="0"/>
          </a:p>
        </p:txBody>
      </p:sp>
      <p:sp>
        <p:nvSpPr>
          <p:cNvPr id="105" name="Google Shape;105;p15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rPr>
              <a:t>National University of Computer and Emerging Sciences</a:t>
            </a:r>
            <a:endParaRPr sz="1800" b="1" i="0" u="none" strike="noStrike" cap="none">
              <a:solidFill>
                <a:srgbClr val="0099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3378596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Neural Networks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2552700" y="4829633"/>
            <a:ext cx="7086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Dr. Muhammad Nouman Noor</a:t>
            </a:r>
            <a:endParaRPr dirty="0"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Department of AI &amp; DS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it-IT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AI-5004 Adv. Topics in Generative AI</a:t>
            </a:r>
            <a:endParaRPr lang="it-IT" sz="2800" dirty="0"/>
          </a:p>
        </p:txBody>
      </p:sp>
      <p:pic>
        <p:nvPicPr>
          <p:cNvPr id="110" name="Google Shape;110;p15" descr="National University of Computer and Emerging Sciences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349478"/>
            <a:ext cx="954108" cy="95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How can we evaluate the performance on the test data set when we can observe only the training set</a:t>
            </a:r>
            <a:r>
              <a:rPr lang="en-US"/>
              <a:t>?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Thought Provoking Question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981200" y="3009900"/>
            <a:ext cx="7239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Today’s Lecture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 factors determining how well a </a:t>
            </a:r>
            <a:r>
              <a:rPr lang="en-US" sz="3200">
                <a:solidFill>
                  <a:srgbClr val="00B0F0"/>
                </a:solidFill>
              </a:rPr>
              <a:t>machine learning algorithm will perform are its ability </a:t>
            </a:r>
            <a:r>
              <a:rPr lang="en-US" sz="3200"/>
              <a:t>to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1. Make the training error small.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2. Make the gap between training and test error small.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These two factors correspond to the two central challenges in machine learning: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Char char="–"/>
            </a:pPr>
            <a:r>
              <a:rPr lang="en-US" sz="2800">
                <a:solidFill>
                  <a:srgbClr val="00B050"/>
                </a:solidFill>
              </a:rPr>
              <a:t>underfitting and overfitting.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sp>
        <p:nvSpPr>
          <p:cNvPr id="217" name="Google Shape;217;p2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•"/>
            </a:pPr>
            <a:r>
              <a:rPr lang="en-US">
                <a:solidFill>
                  <a:srgbClr val="00B0F0"/>
                </a:solidFill>
              </a:rPr>
              <a:t>Underfitting</a:t>
            </a:r>
            <a:r>
              <a:rPr lang="en-US"/>
              <a:t> occurs when the model is not able to obtain a </a:t>
            </a:r>
            <a:r>
              <a:rPr lang="en-US">
                <a:solidFill>
                  <a:srgbClr val="00B050"/>
                </a:solidFill>
              </a:rPr>
              <a:t>sufficiently low </a:t>
            </a:r>
            <a:r>
              <a:rPr lang="en-US">
                <a:solidFill>
                  <a:srgbClr val="0070C0"/>
                </a:solidFill>
              </a:rPr>
              <a:t>error</a:t>
            </a:r>
            <a:r>
              <a:rPr lang="en-US">
                <a:solidFill>
                  <a:srgbClr val="00B050"/>
                </a:solidFill>
              </a:rPr>
              <a:t> value on the </a:t>
            </a:r>
            <a:r>
              <a:rPr lang="en-US">
                <a:solidFill>
                  <a:srgbClr val="0070C0"/>
                </a:solidFill>
              </a:rPr>
              <a:t>training set</a:t>
            </a:r>
            <a:r>
              <a:rPr lang="en-US"/>
              <a:t>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Have </a:t>
            </a:r>
            <a:r>
              <a:rPr lang="en-US">
                <a:solidFill>
                  <a:srgbClr val="FF0000"/>
                </a:solidFill>
              </a:rPr>
              <a:t>high bias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>
                <a:solidFill>
                  <a:srgbClr val="FF0000"/>
                </a:solidFill>
              </a:rPr>
              <a:t>Have a limited ability to adapt to the training data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means that the </a:t>
            </a:r>
            <a:r>
              <a:rPr lang="en-US">
                <a:solidFill>
                  <a:srgbClr val="0070C0"/>
                </a:solidFill>
              </a:rPr>
              <a:t>model does not learn enough patterns </a:t>
            </a:r>
            <a:r>
              <a:rPr lang="en-US"/>
              <a:t>from the training data, and possibly not even capture the dominant trend. 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Training Error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>
                <a:solidFill>
                  <a:srgbClr val="FF0000"/>
                </a:solidFill>
              </a:rPr>
              <a:t>Cannot understand the data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Low Complexity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Char char="–"/>
            </a:pPr>
            <a:r>
              <a:rPr lang="en-US">
                <a:solidFill>
                  <a:srgbClr val="00B0F0"/>
                </a:solidFill>
              </a:rPr>
              <a:t>Too less parameters, layers of model, neurons etc</a:t>
            </a:r>
            <a:endParaRPr>
              <a:solidFill>
                <a:srgbClr val="00B0F0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Less Generalization Ability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D99593"/>
              </a:buClr>
              <a:buSzPts val="2400"/>
              <a:buChar char="–"/>
            </a:pPr>
            <a:r>
              <a:rPr lang="en-US">
                <a:solidFill>
                  <a:srgbClr val="D99593"/>
                </a:solidFill>
              </a:rPr>
              <a:t>Poor performance on test data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Bias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Cannot adopt to new data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Causes of underfitting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Model Complexity</a:t>
            </a:r>
            <a:r>
              <a:rPr lang="en-US"/>
              <a:t>: Model is </a:t>
            </a:r>
            <a:r>
              <a:rPr lang="en-US">
                <a:solidFill>
                  <a:srgbClr val="FFC000"/>
                </a:solidFill>
              </a:rPr>
              <a:t>too basic or has too few parameters</a:t>
            </a:r>
            <a:r>
              <a:rPr lang="en-US"/>
              <a:t>, it might struggle to capture the patterns in the data.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Insufficient Training</a:t>
            </a:r>
            <a:r>
              <a:rPr lang="en-US"/>
              <a:t>: </a:t>
            </a:r>
            <a:r>
              <a:rPr lang="en-US">
                <a:solidFill>
                  <a:srgbClr val="00B0F0"/>
                </a:solidFill>
              </a:rPr>
              <a:t>Small training dataset or not representative</a:t>
            </a:r>
            <a:r>
              <a:rPr lang="en-US"/>
              <a:t> of the true data distribution, the model might fail to </a:t>
            </a:r>
            <a:r>
              <a:rPr lang="en-US">
                <a:solidFill>
                  <a:srgbClr val="E36C09"/>
                </a:solidFill>
              </a:rPr>
              <a:t>generalize</a:t>
            </a:r>
            <a:r>
              <a:rPr lang="en-US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Feature Selection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If important features are not included </a:t>
            </a:r>
            <a:r>
              <a:rPr lang="en-US"/>
              <a:t>or if feature engineering is inadequate.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Over-regularization</a:t>
            </a:r>
            <a:r>
              <a:rPr lang="en-US"/>
              <a:t>: </a:t>
            </a:r>
            <a:r>
              <a:rPr lang="en-US">
                <a:solidFill>
                  <a:srgbClr val="00B050"/>
                </a:solidFill>
              </a:rPr>
              <a:t>Applying excessive regularization </a:t>
            </a:r>
            <a:r>
              <a:rPr lang="en-US"/>
              <a:t>techniques by discouraging the model from fitting the training data closely.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Dealing with underfitting: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Increase Model Complexity</a:t>
            </a:r>
            <a:r>
              <a:rPr lang="en-US"/>
              <a:t>: More parameters, layers, or more complex architectures.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Feature Engineering</a:t>
            </a:r>
            <a:r>
              <a:rPr lang="en-US"/>
              <a:t>: Enhance feature selection.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Reduce Regularization</a:t>
            </a:r>
            <a:r>
              <a:rPr lang="en-US"/>
              <a:t>: Reduce its strength or consider removing it altogether.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Collect More Data</a:t>
            </a:r>
            <a:r>
              <a:rPr lang="en-US"/>
              <a:t>: More diverse and representative training data.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Model Selection</a:t>
            </a:r>
            <a:r>
              <a:rPr lang="en-US"/>
              <a:t>: Choose a more suitable algorithm that aligns with the complexity and characteristics of the data.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2465338" y="337820"/>
            <a:ext cx="701415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/>
              <a:t>Some Fits to the Data</a:t>
            </a:r>
            <a:endParaRPr sz="4000"/>
          </a:p>
        </p:txBody>
      </p:sp>
      <p:sp>
        <p:nvSpPr>
          <p:cNvPr id="262" name="Google Shape;262;p31"/>
          <p:cNvSpPr txBox="1"/>
          <p:nvPr/>
        </p:nvSpPr>
        <p:spPr>
          <a:xfrm>
            <a:off x="1983740" y="6036945"/>
            <a:ext cx="53174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M=9, we have fitted the training data perfectly.</a:t>
            </a:r>
            <a:endParaRPr sz="2000" b="0" i="0" u="none" strike="noStrike" cap="non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2465338" y="1173435"/>
            <a:ext cx="3127800" cy="2313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6362520" y="1173334"/>
            <a:ext cx="3116977" cy="23054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2551617" y="3687227"/>
            <a:ext cx="3042763" cy="22516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6362609" y="3672116"/>
            <a:ext cx="3124380" cy="23096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•"/>
            </a:pPr>
            <a:r>
              <a:rPr lang="en-US">
                <a:solidFill>
                  <a:srgbClr val="00B0F0"/>
                </a:solidFill>
              </a:rPr>
              <a:t>Overfitting </a:t>
            </a:r>
            <a:r>
              <a:rPr lang="en-US"/>
              <a:t>occurs when the gap between the </a:t>
            </a:r>
            <a:r>
              <a:rPr lang="en-US">
                <a:solidFill>
                  <a:srgbClr val="00B050"/>
                </a:solidFill>
              </a:rPr>
              <a:t>training error and test error is too large</a:t>
            </a:r>
            <a:r>
              <a:rPr lang="en-US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 performs </a:t>
            </a:r>
            <a:r>
              <a:rPr lang="en-US">
                <a:solidFill>
                  <a:srgbClr val="0070C0"/>
                </a:solidFill>
              </a:rPr>
              <a:t>extremely well on the training data</a:t>
            </a:r>
            <a:r>
              <a:rPr lang="en-US"/>
              <a:t> but fails to generalize to new, unseen data (</a:t>
            </a:r>
            <a:r>
              <a:rPr lang="en-US">
                <a:solidFill>
                  <a:srgbClr val="0070C0"/>
                </a:solidFill>
              </a:rPr>
              <a:t>High test error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most common problem in applied machine learning is</a:t>
            </a:r>
            <a:r>
              <a:rPr lang="en-US">
                <a:solidFill>
                  <a:srgbClr val="FF0000"/>
                </a:solidFill>
              </a:rPr>
              <a:t> overfitting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mean we have </a:t>
            </a:r>
            <a:r>
              <a:rPr lang="en-US">
                <a:solidFill>
                  <a:srgbClr val="0070C0"/>
                </a:solidFill>
              </a:rPr>
              <a:t>high variance</a:t>
            </a:r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Training Accuracy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 is </a:t>
            </a:r>
            <a:r>
              <a:rPr lang="en-US">
                <a:solidFill>
                  <a:srgbClr val="0070C0"/>
                </a:solidFill>
              </a:rPr>
              <a:t>memorizing the training examples too well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Validation/Test Error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Poor performance on </a:t>
            </a:r>
            <a:r>
              <a:rPr lang="en-US">
                <a:solidFill>
                  <a:srgbClr val="FF0000"/>
                </a:solidFill>
              </a:rPr>
              <a:t>new or unseen data (validation or test data)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High Variance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Char char="–"/>
            </a:pPr>
            <a:r>
              <a:rPr lang="en-US">
                <a:solidFill>
                  <a:srgbClr val="00B0F0"/>
                </a:solidFill>
              </a:rPr>
              <a:t>High variance and doesn't generalize well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Complex Model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E36C09"/>
              </a:buClr>
              <a:buSzPts val="2400"/>
              <a:buChar char="–"/>
            </a:pPr>
            <a:r>
              <a:rPr lang="en-US">
                <a:solidFill>
                  <a:srgbClr val="E36C09"/>
                </a:solidFill>
              </a:rPr>
              <a:t>Large number of parameters, complex architecture, etc</a:t>
            </a:r>
            <a:r>
              <a:rPr lang="en-US"/>
              <a:t>.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Review of Previous Lecture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Char char="•"/>
            </a:pPr>
            <a:r>
              <a:rPr lang="en-US">
                <a:solidFill>
                  <a:srgbClr val="00B050"/>
                </a:solidFill>
              </a:rPr>
              <a:t>Today’s Lecture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Overfitting, underfitting generalization, regularization, cross-validation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Artificial Neural Networks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Model Complexity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the </a:t>
            </a:r>
            <a:r>
              <a:rPr lang="en-US">
                <a:solidFill>
                  <a:srgbClr val="E36C09"/>
                </a:solidFill>
              </a:rPr>
              <a:t>model is too complex</a:t>
            </a:r>
            <a:r>
              <a:rPr lang="en-US"/>
              <a:t>, it can capture noise in the data, leading to overfitting.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Small Training Dataset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With a </a:t>
            </a:r>
            <a:r>
              <a:rPr lang="en-US">
                <a:solidFill>
                  <a:srgbClr val="FF0000"/>
                </a:solidFill>
              </a:rPr>
              <a:t>limited amount of training data (</a:t>
            </a:r>
            <a:r>
              <a:rPr lang="en-US"/>
              <a:t>memorize the examples).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Feature Overfitting 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Including </a:t>
            </a:r>
            <a:r>
              <a:rPr lang="en-US">
                <a:solidFill>
                  <a:srgbClr val="00B0F0"/>
                </a:solidFill>
              </a:rPr>
              <a:t>too many features or features that are not relevant </a:t>
            </a:r>
            <a:r>
              <a:rPr lang="en-US"/>
              <a:t>to the target can lead to overfitting.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Insufficient Regularization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Clr>
                <a:srgbClr val="7030A0"/>
              </a:buClr>
              <a:buSzPct val="100000"/>
              <a:buChar char="–"/>
            </a:pPr>
            <a:r>
              <a:rPr lang="en-US">
                <a:solidFill>
                  <a:srgbClr val="7030A0"/>
                </a:solidFill>
              </a:rPr>
              <a:t>Lack of proper regularization techniques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Noise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model </a:t>
            </a:r>
            <a:r>
              <a:rPr lang="en-US">
                <a:solidFill>
                  <a:srgbClr val="7030A0"/>
                </a:solidFill>
              </a:rPr>
              <a:t>might learn to fit that noise</a:t>
            </a:r>
            <a:r>
              <a:rPr lang="en-US"/>
              <a:t>.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Causes of overfitting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Simplify the Model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Reduce the </a:t>
            </a:r>
            <a:r>
              <a:rPr lang="en-US" sz="2000">
                <a:solidFill>
                  <a:srgbClr val="FF0000"/>
                </a:solidFill>
              </a:rPr>
              <a:t>model's complexity by decreasing the number of parameters, layers, or features</a:t>
            </a:r>
            <a:r>
              <a:rPr lang="en-US" sz="2000"/>
              <a:t>.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Regularization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Apply techniques like </a:t>
            </a:r>
            <a:r>
              <a:rPr lang="en-US" sz="2000">
                <a:solidFill>
                  <a:srgbClr val="FF0000"/>
                </a:solidFill>
              </a:rPr>
              <a:t>L1 or L2 regularization </a:t>
            </a:r>
            <a:r>
              <a:rPr lang="en-US" sz="2000"/>
              <a:t>to penalize large parameter values and prevent overfitting.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Cross-Validation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Use techniques </a:t>
            </a:r>
            <a:r>
              <a:rPr lang="en-US" sz="2000">
                <a:solidFill>
                  <a:srgbClr val="0070C0"/>
                </a:solidFill>
              </a:rPr>
              <a:t>like k-fold cross-validation to evaluate </a:t>
            </a:r>
            <a:r>
              <a:rPr lang="en-US" sz="2000"/>
              <a:t>the model's performance on different subsets of the data.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Feature Selection 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–"/>
            </a:pPr>
            <a:r>
              <a:rPr lang="en-US" sz="2000">
                <a:solidFill>
                  <a:srgbClr val="0070C0"/>
                </a:solidFill>
              </a:rPr>
              <a:t>Choose relevant features</a:t>
            </a:r>
            <a:r>
              <a:rPr lang="en-US" sz="2000"/>
              <a:t>, avoid incorporating noise.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Increase Data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Gather more </a:t>
            </a:r>
            <a:r>
              <a:rPr lang="en-US" sz="2000">
                <a:solidFill>
                  <a:srgbClr val="0070C0"/>
                </a:solidFill>
              </a:rPr>
              <a:t>diverse and representative training data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Early Stopping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Stop training when </a:t>
            </a:r>
            <a:r>
              <a:rPr lang="en-US" sz="2000">
                <a:solidFill>
                  <a:srgbClr val="00B050"/>
                </a:solidFill>
              </a:rPr>
              <a:t>performance starts to degrade</a:t>
            </a:r>
            <a:r>
              <a:rPr lang="en-US" sz="2000"/>
              <a:t>.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Dealing with overfitting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Both overfitting and underfitting can lead to poor model performance. 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Finding the right balance between </a:t>
            </a:r>
            <a:r>
              <a:rPr lang="en-US">
                <a:solidFill>
                  <a:srgbClr val="00B050"/>
                </a:solidFill>
              </a:rPr>
              <a:t>model complexity and the amount of available data</a:t>
            </a:r>
            <a:r>
              <a:rPr lang="en-US"/>
              <a:t> is crucial to avoid overfitting.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goal is to build a </a:t>
            </a:r>
            <a:r>
              <a:rPr lang="en-US">
                <a:solidFill>
                  <a:srgbClr val="0070C0"/>
                </a:solidFill>
              </a:rPr>
              <a:t>model that can generalize </a:t>
            </a:r>
            <a:r>
              <a:rPr lang="en-US"/>
              <a:t>well to new data while still capturing meaningful patterns in the training data.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2465338" y="337820"/>
            <a:ext cx="701415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/>
              <a:t>Some Fits to the Data</a:t>
            </a:r>
            <a:endParaRPr sz="4000"/>
          </a:p>
        </p:txBody>
      </p:sp>
      <p:sp>
        <p:nvSpPr>
          <p:cNvPr id="320" name="Google Shape;320;p37"/>
          <p:cNvSpPr txBox="1"/>
          <p:nvPr/>
        </p:nvSpPr>
        <p:spPr>
          <a:xfrm>
            <a:off x="1983740" y="6036945"/>
            <a:ext cx="53174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M=9, we have fitted the training data perfectly.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2465338" y="1173435"/>
            <a:ext cx="3127800" cy="2313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6362520" y="1173334"/>
            <a:ext cx="3116977" cy="23054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2551617" y="3687227"/>
            <a:ext cx="3042763" cy="22516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6362609" y="3672116"/>
            <a:ext cx="3124380" cy="23096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048001" y="337820"/>
            <a:ext cx="563879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/>
              <a:t>Overfitting</a:t>
            </a:r>
            <a:endParaRPr sz="4000"/>
          </a:p>
        </p:txBody>
      </p:sp>
      <p:sp>
        <p:nvSpPr>
          <p:cNvPr id="333" name="Google Shape;333;p38"/>
          <p:cNvSpPr/>
          <p:nvPr/>
        </p:nvSpPr>
        <p:spPr>
          <a:xfrm>
            <a:off x="1752081" y="2132597"/>
            <a:ext cx="3755670" cy="26589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5986190" y="2091463"/>
            <a:ext cx="3500980" cy="25887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1983740" y="4986020"/>
            <a:ext cx="8172450" cy="143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M=9, the training error is zero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polynomial contains 10 degrees of  freedom corresponding to 10 parameters </a:t>
            </a:r>
            <a:r>
              <a:rPr lang="en-US" sz="20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w</a:t>
            </a: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and so can be fitted exactly to the  10 data points.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158750" marR="0" lvl="0" indent="-152400" algn="l" rtl="0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However, the test error has become very large. Why?</a:t>
            </a:r>
            <a:endParaRPr sz="2400">
              <a:solidFill>
                <a:srgbClr val="FF0000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1983740" y="1023620"/>
            <a:ext cx="80822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Consider a separate </a:t>
            </a:r>
            <a:r>
              <a:rPr lang="en-US" sz="2000" b="1">
                <a:solidFill>
                  <a:srgbClr val="000090"/>
                </a:solidFill>
                <a:latin typeface="Carlito"/>
                <a:ea typeface="Carlito"/>
                <a:cs typeface="Carlito"/>
                <a:sym typeface="Carlito"/>
              </a:rPr>
              <a:t>test set </a:t>
            </a: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containing 100 new data points generated using  the same procedure that was used to generate the training data.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37" name="Google Shape;337;p3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1905000" y="337820"/>
            <a:ext cx="702393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/>
              <a:t>Varying the Size of the Data</a:t>
            </a:r>
            <a:endParaRPr sz="4000"/>
          </a:p>
        </p:txBody>
      </p:sp>
      <p:sp>
        <p:nvSpPr>
          <p:cNvPr id="356" name="Google Shape;356;p40"/>
          <p:cNvSpPr txBox="1"/>
          <p:nvPr/>
        </p:nvSpPr>
        <p:spPr>
          <a:xfrm>
            <a:off x="2003743" y="4507198"/>
            <a:ext cx="8184515" cy="186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77800" algn="l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0070C0"/>
                </a:solidFill>
                <a:latin typeface="Carlito"/>
                <a:ea typeface="Carlito"/>
                <a:cs typeface="Carlito"/>
                <a:sym typeface="Carlito"/>
              </a:rPr>
              <a:t>Increase the Training Data</a:t>
            </a:r>
            <a:endParaRPr/>
          </a:p>
          <a:p>
            <a:pPr marL="469900" marR="5080" lvl="1" indent="-177800" algn="l" rtl="0">
              <a:lnSpc>
                <a:spcPct val="1083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a given model complexity, </a:t>
            </a:r>
            <a:r>
              <a:rPr lang="en-US" sz="2800" b="0" i="0" u="none" strike="noStrike" cap="none">
                <a:solidFill>
                  <a:srgbClr val="00B050"/>
                </a:solidFill>
                <a:latin typeface="Carlito"/>
                <a:ea typeface="Carlito"/>
                <a:cs typeface="Carlito"/>
                <a:sym typeface="Carlito"/>
              </a:rPr>
              <a:t>the overfitting problem becomes less severe as  the size of the dataset increases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  <a:endParaRPr sz="2800" b="0" i="0" u="none" strike="noStrike" cap="non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2176937" y="1657088"/>
            <a:ext cx="3562259" cy="26343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6291737" y="1655519"/>
            <a:ext cx="3562259" cy="26358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1983741" y="1089659"/>
            <a:ext cx="22078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9th order polynomial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60" name="Google Shape;360;p4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central challenge in machine learning is that our algorithm </a:t>
            </a:r>
            <a:r>
              <a:rPr lang="en-US">
                <a:solidFill>
                  <a:srgbClr val="FF0000"/>
                </a:solidFill>
              </a:rPr>
              <a:t>must perform well on new, previously unseen inputs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Not just those on which our model was trained.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ability to perform well on </a:t>
            </a:r>
            <a:r>
              <a:rPr lang="en-US">
                <a:solidFill>
                  <a:srgbClr val="00B050"/>
                </a:solidFill>
              </a:rPr>
              <a:t>previously unobserved inputs is called generalization</a:t>
            </a:r>
            <a:r>
              <a:rPr lang="en-US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Char char="–"/>
            </a:pPr>
            <a:r>
              <a:rPr lang="en-US">
                <a:solidFill>
                  <a:srgbClr val="00B0F0"/>
                </a:solidFill>
              </a:rPr>
              <a:t>Minimum training error is desirable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Char char="–"/>
            </a:pPr>
            <a:r>
              <a:rPr lang="en-US">
                <a:solidFill>
                  <a:srgbClr val="00B0F0"/>
                </a:solidFill>
              </a:rPr>
              <a:t>Minimum test error is the requirement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Generalization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600201"/>
            <a:ext cx="6316082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Performance Evaluation of a machine learning model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Performance Evaluation of a machine learning model</a:t>
            </a:r>
            <a:endParaRPr sz="2800"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520" y="3733800"/>
            <a:ext cx="4990592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8520" y="4936078"/>
            <a:ext cx="4961942" cy="9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034973" y="1544732"/>
            <a:ext cx="6014822" cy="218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Char char="•"/>
            </a:pP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 </a:t>
            </a:r>
            <a:r>
              <a:rPr lang="en-US" b="1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true positive (TP)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is an outcome where the model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correctly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predicts the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class.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202124"/>
              </a:buClr>
              <a:buSzPts val="2800"/>
              <a:buChar char="•"/>
            </a:pPr>
            <a:r>
              <a:rPr lang="en-US" b="1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True negative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(TN) is an outcome where the model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correctly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predicts the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class.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202124"/>
              </a:buClr>
              <a:buSzPts val="2800"/>
              <a:buChar char="•"/>
            </a:pP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 </a:t>
            </a:r>
            <a:r>
              <a:rPr lang="en-US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b="1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alse positive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is an outcome where the model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incorrectly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predicts the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class.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202124"/>
              </a:buClr>
              <a:buSzPts val="2800"/>
              <a:buChar char="•"/>
            </a:pPr>
            <a:r>
              <a:rPr lang="en-US" b="1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False negative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is an outcome where the model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incorrectly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predicts the </a:t>
            </a:r>
            <a:r>
              <a:rPr lang="en-US" b="0" i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-US" b="0" i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 class.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Performance Evaluation of a machine learning model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981200" y="3009900"/>
            <a:ext cx="7239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Review of Previous Lecture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99" t="-8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Generative Models: Evaluation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Variational Autoencoders (VAEs)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Evidence Lower Bound</a:t>
            </a:r>
            <a:endParaRPr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15" name="Google Shape;415;p4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Generative Models: Evaluation</a:t>
            </a:r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743200"/>
            <a:ext cx="789493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Autoregressive Models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Negative Log-Likelihood 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Energy-Based Models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Contrastive Divergence / Maximum Likelihood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Normalizing Flows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Negative Log-Likelihood</a:t>
            </a:r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28" name="Google Shape;428;p4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Generative Models: Evaluation</a:t>
            </a:r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2667000"/>
            <a:ext cx="5788153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24882" y="3009900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Artificial Neural Networks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43" name="Google Shape;443;p49"/>
          <p:cNvSpPr/>
          <p:nvPr/>
        </p:nvSpPr>
        <p:spPr>
          <a:xfrm>
            <a:off x="2819400" y="381000"/>
            <a:ext cx="716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Brain and Machine</a:t>
            </a:r>
            <a:endParaRPr/>
          </a:p>
        </p:txBody>
      </p:sp>
      <p:sp>
        <p:nvSpPr>
          <p:cNvPr id="444" name="Google Shape;444;p49"/>
          <p:cNvSpPr/>
          <p:nvPr/>
        </p:nvSpPr>
        <p:spPr>
          <a:xfrm>
            <a:off x="2438400" y="1600200"/>
            <a:ext cx="396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Brain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Pattern Recognition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Association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Complexity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Noise Tolerance</a:t>
            </a: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6538914" y="4344989"/>
            <a:ext cx="3367087" cy="183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Machine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Calculation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Precision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Logic</a:t>
            </a:r>
            <a:endParaRPr/>
          </a:p>
        </p:txBody>
      </p:sp>
      <p:pic>
        <p:nvPicPr>
          <p:cNvPr id="446" name="Google Shape;44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263" y="4343401"/>
            <a:ext cx="2824162" cy="217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163" y="1717676"/>
            <a:ext cx="2139950" cy="23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735E3-58E2-C1A2-61BF-59F0E3A381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27/1/2025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313EC-1EEF-BEDB-BC9B-8F43A21C45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53" name="Google Shape;453;p50"/>
          <p:cNvSpPr/>
          <p:nvPr/>
        </p:nvSpPr>
        <p:spPr>
          <a:xfrm>
            <a:off x="2590800" y="304800"/>
            <a:ext cx="7924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biological inspiration</a:t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2286000" y="2743200"/>
            <a:ext cx="762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brain has been extensively studied by scientists.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lang="en-US" sz="28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Vast complexity 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prevents all but rudimentary understanding.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Char char="•"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Even the behaviour of an </a:t>
            </a:r>
            <a:r>
              <a:rPr lang="en-US" sz="2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individual neuron is extremely complex</a:t>
            </a:r>
            <a:endParaRPr/>
          </a:p>
        </p:txBody>
      </p:sp>
      <p:pic>
        <p:nvPicPr>
          <p:cNvPr id="455" name="Google Shape;455;p50"/>
          <p:cNvPicPr preferRelativeResize="0"/>
          <p:nvPr/>
        </p:nvPicPr>
        <p:blipFill rotWithShape="1">
          <a:blip r:embed="rId3">
            <a:alphaModFix/>
          </a:blip>
          <a:srcRect b="29301"/>
          <a:stretch/>
        </p:blipFill>
        <p:spPr>
          <a:xfrm>
            <a:off x="8458200" y="1447800"/>
            <a:ext cx="2108200" cy="16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DC7A3-FE0D-C820-C011-DF080ECDAC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27/1/2025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9F065-E38A-C1F7-6614-DB85933596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/>
        </p:nvSpPr>
        <p:spPr>
          <a:xfrm>
            <a:off x="3048000" y="349758"/>
            <a:ext cx="7772400" cy="75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6964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our brains work?</a:t>
            </a:r>
            <a:endParaRPr/>
          </a:p>
        </p:txBody>
      </p:sp>
      <p:sp>
        <p:nvSpPr>
          <p:cNvPr id="461" name="Google Shape;461;p51"/>
          <p:cNvSpPr txBox="1"/>
          <p:nvPr/>
        </p:nvSpPr>
        <p:spPr>
          <a:xfrm>
            <a:off x="1558834" y="914401"/>
            <a:ext cx="8686800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271463" marR="0" lvl="0" indent="-271463" algn="ctr" rtl="0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Noto Sans Symbols"/>
              <a:buChar char="▪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processing element</a:t>
            </a:r>
            <a:endParaRPr/>
          </a:p>
        </p:txBody>
      </p:sp>
      <p:pic>
        <p:nvPicPr>
          <p:cNvPr id="462" name="Google Shape;46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295400"/>
            <a:ext cx="6324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1905000" y="5029200"/>
            <a:ext cx="8305800" cy="2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Dendrites: Input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body: Processor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Synaptic: Link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Axon: 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4" name="Google Shape;464;p5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65" name="Google Shape;465;p5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2819400" y="304800"/>
            <a:ext cx="746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 Artificial Neuron</a:t>
            </a:r>
            <a:endParaRPr/>
          </a:p>
        </p:txBody>
      </p:sp>
      <p:sp>
        <p:nvSpPr>
          <p:cNvPr id="473" name="Google Shape;473;p52"/>
          <p:cNvSpPr/>
          <p:nvPr/>
        </p:nvSpPr>
        <p:spPr>
          <a:xfrm>
            <a:off x="1524000" y="4143375"/>
            <a:ext cx="8458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Each neuron has weighted input connections 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each of the units in the preceding layer.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unit performs a </a:t>
            </a:r>
            <a:r>
              <a:rPr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weighted sum of its inputs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to give its activation level.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Activation level is passed through a </a:t>
            </a:r>
            <a:r>
              <a:rPr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sigmoid activation function to determine output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pic>
        <p:nvPicPr>
          <p:cNvPr id="474" name="Google Shape;474;p52" descr="Artificial Neuron - GM-RK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142999"/>
            <a:ext cx="5844886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3196-BC76-CCFE-6679-4A15EC4B0F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27/1/2025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8130-622A-8B4C-43C1-6DC8C149FF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/>
        </p:nvSpPr>
        <p:spPr>
          <a:xfrm>
            <a:off x="2286000" y="387858"/>
            <a:ext cx="7772400" cy="75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6964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Neural Networks</a:t>
            </a:r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1976846" y="1295401"/>
            <a:ext cx="8686800" cy="36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365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Times New Roman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“building blocks” of neural networks are the </a:t>
            </a:r>
            <a:r>
              <a:rPr lang="en-US" sz="28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neurons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366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2040"/>
              <a:buFont typeface="Times New Roman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technical systems, we also refer to them as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365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380"/>
              <a:buFont typeface="Times New Roman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Basically, each neuron</a:t>
            </a:r>
            <a:endParaRPr/>
          </a:p>
          <a:p>
            <a:pPr marL="7366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receives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 sz="24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many other neurons.</a:t>
            </a:r>
            <a:endParaRPr/>
          </a:p>
          <a:p>
            <a:pPr marL="7366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its internal state (</a:t>
            </a:r>
            <a:r>
              <a:rPr lang="en-US" sz="24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activation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based on the current input.</a:t>
            </a:r>
            <a:endParaRPr/>
          </a:p>
          <a:p>
            <a:pPr marL="7366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sends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output signal</a:t>
            </a:r>
            <a:r>
              <a:rPr lang="en-US" sz="24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many other neurons, possibly including its input neurons (recurrent network).</a:t>
            </a:r>
            <a:endParaRPr/>
          </a:p>
        </p:txBody>
      </p:sp>
      <p:sp>
        <p:nvSpPr>
          <p:cNvPr id="481" name="Google Shape;481;p5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Need a </a:t>
            </a:r>
            <a:r>
              <a:rPr lang="en-US" dirty="0">
                <a:solidFill>
                  <a:srgbClr val="00B0F0"/>
                </a:solidFill>
              </a:rPr>
              <a:t>complex model to understand complex patterns</a:t>
            </a:r>
            <a:r>
              <a:rPr lang="en-US" dirty="0"/>
              <a:t>, such as object detection, face recognition, etc.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Most commonly used architecture is known as the </a:t>
            </a:r>
            <a:r>
              <a:rPr lang="en-US" dirty="0">
                <a:solidFill>
                  <a:srgbClr val="FF0000"/>
                </a:solidFill>
              </a:rPr>
              <a:t>multilayer perceptron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 features of MLP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nonlinear activation function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One or more hidden layers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High degree of connectivity (fully connected)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89" name="Google Shape;489;p5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Artificial Neural Network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434038" y="234167"/>
            <a:ext cx="9103353" cy="58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Assumption with conditional independence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107737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2506380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2858413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3159285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9450" y="3761028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4116008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445596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6234992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27/1/2025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7546" y="926748"/>
            <a:ext cx="8573254" cy="546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00" name="Google Shape;500;p55"/>
          <p:cNvSpPr txBox="1">
            <a:spLocks noGrp="1"/>
          </p:cNvSpPr>
          <p:nvPr>
            <p:ph type="title"/>
          </p:nvPr>
        </p:nvSpPr>
        <p:spPr>
          <a:xfrm>
            <a:off x="572278" y="228600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Artificial Neural Network</a:t>
            </a:r>
            <a:endParaRPr/>
          </a:p>
        </p:txBody>
      </p:sp>
      <p:sp>
        <p:nvSpPr>
          <p:cNvPr id="501" name="Google Shape;501;p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02" name="Google Shape;502;p55" descr="Introduction to how an Multilayer Perceptron works but without complicated  math | by SangGyu An | CodeX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066800"/>
            <a:ext cx="6324600" cy="549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A popular method for the training of multilayer perceptron is the </a:t>
            </a:r>
            <a:r>
              <a:rPr lang="en-US" sz="26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back-propagation algorithm (Generalized Delta Rule)</a:t>
            </a:r>
            <a:endParaRPr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i="1">
                <a:latin typeface="Times"/>
                <a:ea typeface="Times"/>
                <a:cs typeface="Times"/>
                <a:sym typeface="Times"/>
              </a:rPr>
              <a:t>Forward phase</a:t>
            </a:r>
            <a:r>
              <a:rPr lang="en-US" sz="2600">
                <a:latin typeface="Times"/>
                <a:ea typeface="Times"/>
                <a:cs typeface="Times"/>
                <a:sym typeface="Times"/>
              </a:rPr>
              <a:t>: 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The input data is </a:t>
            </a:r>
            <a:r>
              <a:rPr lang="en-US" sz="2600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propagated through the network</a:t>
            </a:r>
            <a:r>
              <a:rPr lang="en-US" sz="2600">
                <a:latin typeface="Times"/>
                <a:ea typeface="Times"/>
                <a:cs typeface="Times"/>
                <a:sym typeface="Times"/>
              </a:rPr>
              <a:t>, layer by layer, until it reaches the output.</a:t>
            </a:r>
            <a:endParaRPr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i="1">
                <a:latin typeface="Times"/>
                <a:ea typeface="Times"/>
                <a:cs typeface="Times"/>
                <a:sym typeface="Times"/>
              </a:rPr>
              <a:t>Backward phase: 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An </a:t>
            </a:r>
            <a:r>
              <a:rPr lang="en-US" sz="2600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error is calculated </a:t>
            </a:r>
            <a:r>
              <a:rPr lang="en-US" sz="2600">
                <a:latin typeface="Times"/>
                <a:ea typeface="Times"/>
                <a:cs typeface="Times"/>
                <a:sym typeface="Times"/>
              </a:rPr>
              <a:t>by comparing the output of the network with a desired response.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This </a:t>
            </a:r>
            <a:r>
              <a:rPr lang="en-US" sz="2600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error is propagated </a:t>
            </a:r>
            <a:r>
              <a:rPr lang="en-US" sz="2600">
                <a:latin typeface="Times"/>
                <a:ea typeface="Times"/>
                <a:cs typeface="Times"/>
                <a:sym typeface="Times"/>
              </a:rPr>
              <a:t>through the network in </a:t>
            </a:r>
            <a:r>
              <a:rPr lang="en-US" sz="2600">
                <a:solidFill>
                  <a:srgbClr val="00B0F0"/>
                </a:solidFill>
                <a:latin typeface="Times"/>
                <a:ea typeface="Times"/>
                <a:cs typeface="Times"/>
                <a:sym typeface="Times"/>
              </a:rPr>
              <a:t>backward direction</a:t>
            </a:r>
            <a:r>
              <a:rPr lang="en-US" sz="2600">
                <a:latin typeface="Times"/>
                <a:ea typeface="Times"/>
                <a:cs typeface="Times"/>
                <a:sym typeface="Times"/>
              </a:rPr>
              <a:t>. </a:t>
            </a:r>
            <a:endParaRPr/>
          </a:p>
        </p:txBody>
      </p:sp>
      <p:sp>
        <p:nvSpPr>
          <p:cNvPr id="508" name="Google Shape;508;p5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09" name="Google Shape;509;p5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Artificial Neural Network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0" i="0" u="none" strike="noStrike">
                <a:latin typeface="Old Standard TT"/>
                <a:ea typeface="Old Standard TT"/>
                <a:cs typeface="Old Standard TT"/>
                <a:sym typeface="Old Standard TT"/>
              </a:rPr>
              <a:t>Network </a:t>
            </a:r>
            <a:r>
              <a:rPr lang="en-US" sz="3200" b="0" i="0" u="none" strike="noStrike">
                <a:solidFill>
                  <a:srgbClr val="00B05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architecture or topology </a:t>
            </a:r>
            <a:r>
              <a:rPr lang="en-US" sz="3200" b="0" i="0" u="none" strike="noStrike">
                <a:latin typeface="Old Standard TT"/>
                <a:ea typeface="Old Standard TT"/>
                <a:cs typeface="Old Standard TT"/>
                <a:sym typeface="Old Standard TT"/>
              </a:rPr>
              <a:t>plays an important role for neural net classification.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–"/>
            </a:pPr>
            <a:r>
              <a:rPr lang="en-US" sz="3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Optimal topology </a:t>
            </a:r>
            <a:r>
              <a:rPr lang="en-US" sz="3200">
                <a:latin typeface="Old Standard TT"/>
                <a:ea typeface="Old Standard TT"/>
                <a:cs typeface="Old Standard TT"/>
                <a:sym typeface="Old Standard TT"/>
              </a:rPr>
              <a:t>for the problem at hand.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3200"/>
              <a:buChar char="•"/>
            </a:pPr>
            <a:r>
              <a:rPr lang="en-US" sz="3200" b="0" i="0" u="none" strike="noStrike">
                <a:solidFill>
                  <a:srgbClr val="7030A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Hyperparameters: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7030A0"/>
              </a:buClr>
              <a:buSzPts val="2800"/>
              <a:buChar char="–"/>
            </a:pPr>
            <a:r>
              <a:rPr lang="en-US" sz="2800" b="0" i="0" u="none" strike="noStrike">
                <a:solidFill>
                  <a:srgbClr val="7030A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Number of Layers,- Number of Neurons in Each Layer, Learning Rate, Activation Functions, Batch Size, Number of Epochs, Optimizer, Loss Function, Regularization Techniques, Initialization Methods, Learning Rate Decay, Momentum, Early Stopping, Gradient Clipping.</a:t>
            </a:r>
            <a:endParaRPr sz="2800"/>
          </a:p>
        </p:txBody>
      </p:sp>
      <p:sp>
        <p:nvSpPr>
          <p:cNvPr id="517" name="Google Shape;517;p5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20" name="Google Shape;520;p5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Hidden Neurons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The hidden neurons act as </a:t>
            </a:r>
            <a:r>
              <a:rPr lang="en-US" sz="3200" i="1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feature detectors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The hidden neurons gradually </a:t>
            </a:r>
            <a:r>
              <a:rPr lang="en-US" sz="32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“discover” the main features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to understand the training data.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They perform </a:t>
            </a:r>
            <a:r>
              <a:rPr lang="en-US" sz="3200">
                <a:solidFill>
                  <a:srgbClr val="00B050"/>
                </a:solidFill>
                <a:latin typeface="Times"/>
                <a:ea typeface="Times"/>
                <a:cs typeface="Times"/>
                <a:sym typeface="Times"/>
              </a:rPr>
              <a:t>nonlinear transformations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on the input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–"/>
            </a:pPr>
            <a:r>
              <a:rPr lang="en-US" sz="3200" i="1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Feature space</a:t>
            </a:r>
            <a:r>
              <a:rPr lang="en-US" sz="32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Classes may be more </a:t>
            </a:r>
            <a:r>
              <a:rPr lang="en-US" sz="3200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easily separated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from each other </a:t>
            </a:r>
            <a:endParaRPr/>
          </a:p>
          <a:p>
            <a:pPr marL="342900" lvl="0" indent="-635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/>
          </a:p>
        </p:txBody>
      </p:sp>
      <p:sp>
        <p:nvSpPr>
          <p:cNvPr id="535" name="Google Shape;535;p5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36" name="Google Shape;536;p5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38" name="Google Shape;538;p5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544" name="Google Shape;544;p6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545" name="Google Shape;545;p60"/>
          <p:cNvGrpSpPr/>
          <p:nvPr/>
        </p:nvGrpSpPr>
        <p:grpSpPr>
          <a:xfrm>
            <a:off x="1623310" y="2701705"/>
            <a:ext cx="4626190" cy="2547370"/>
            <a:chOff x="-15240" y="2174240"/>
            <a:chExt cx="7924800" cy="4363720"/>
          </a:xfrm>
        </p:grpSpPr>
        <p:sp>
          <p:nvSpPr>
            <p:cNvPr id="546" name="Google Shape;546;p60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2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2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2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0"/>
            <p:cNvSpPr txBox="1"/>
            <p:nvPr/>
          </p:nvSpPr>
          <p:spPr>
            <a:xfrm>
              <a:off x="5013959" y="3846746"/>
              <a:ext cx="533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555" name="Google Shape;555;p60"/>
            <p:cNvSpPr txBox="1"/>
            <p:nvPr/>
          </p:nvSpPr>
          <p:spPr>
            <a:xfrm>
              <a:off x="6019801" y="5800007"/>
              <a:ext cx="533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cxnSp>
          <p:nvCxnSpPr>
            <p:cNvPr id="556" name="Google Shape;556;p60"/>
            <p:cNvCxnSpPr>
              <a:stCxn id="547" idx="4"/>
              <a:endCxn id="546" idx="0"/>
            </p:cNvCxnSpPr>
            <p:nvPr/>
          </p:nvCxnSpPr>
          <p:spPr>
            <a:xfrm flipH="1">
              <a:off x="1783140" y="4584700"/>
              <a:ext cx="8991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57" name="Google Shape;557;p60"/>
            <p:cNvCxnSpPr>
              <a:stCxn id="547" idx="4"/>
              <a:endCxn id="548" idx="0"/>
            </p:cNvCxnSpPr>
            <p:nvPr/>
          </p:nvCxnSpPr>
          <p:spPr>
            <a:xfrm>
              <a:off x="2682240" y="4584700"/>
              <a:ext cx="6249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58" name="Google Shape;558;p60"/>
            <p:cNvCxnSpPr>
              <a:stCxn id="547" idx="4"/>
              <a:endCxn id="549" idx="0"/>
            </p:cNvCxnSpPr>
            <p:nvPr/>
          </p:nvCxnSpPr>
          <p:spPr>
            <a:xfrm>
              <a:off x="2682240" y="4584700"/>
              <a:ext cx="23013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59" name="Google Shape;559;p60"/>
            <p:cNvCxnSpPr>
              <a:stCxn id="547" idx="4"/>
              <a:endCxn id="550" idx="0"/>
            </p:cNvCxnSpPr>
            <p:nvPr/>
          </p:nvCxnSpPr>
          <p:spPr>
            <a:xfrm>
              <a:off x="2682240" y="4584700"/>
              <a:ext cx="48159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0" name="Google Shape;560;p60"/>
            <p:cNvCxnSpPr>
              <a:stCxn id="552" idx="4"/>
              <a:endCxn id="548" idx="0"/>
            </p:cNvCxnSpPr>
            <p:nvPr/>
          </p:nvCxnSpPr>
          <p:spPr>
            <a:xfrm flipH="1">
              <a:off x="3307140" y="4584700"/>
              <a:ext cx="7467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1" name="Google Shape;561;p60"/>
            <p:cNvCxnSpPr>
              <a:stCxn id="552" idx="4"/>
              <a:endCxn id="549" idx="0"/>
            </p:cNvCxnSpPr>
            <p:nvPr/>
          </p:nvCxnSpPr>
          <p:spPr>
            <a:xfrm>
              <a:off x="4053840" y="4584700"/>
              <a:ext cx="9297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2" name="Google Shape;562;p60"/>
            <p:cNvCxnSpPr>
              <a:stCxn id="552" idx="4"/>
              <a:endCxn id="550" idx="0"/>
            </p:cNvCxnSpPr>
            <p:nvPr/>
          </p:nvCxnSpPr>
          <p:spPr>
            <a:xfrm>
              <a:off x="4053840" y="4584700"/>
              <a:ext cx="34443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3" name="Google Shape;563;p60"/>
            <p:cNvCxnSpPr>
              <a:stCxn id="553" idx="4"/>
              <a:endCxn id="546" idx="0"/>
            </p:cNvCxnSpPr>
            <p:nvPr/>
          </p:nvCxnSpPr>
          <p:spPr>
            <a:xfrm flipH="1">
              <a:off x="1783080" y="4584700"/>
              <a:ext cx="46482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4" name="Google Shape;564;p60"/>
            <p:cNvCxnSpPr>
              <a:stCxn id="552" idx="4"/>
              <a:endCxn id="546" idx="0"/>
            </p:cNvCxnSpPr>
            <p:nvPr/>
          </p:nvCxnSpPr>
          <p:spPr>
            <a:xfrm flipH="1">
              <a:off x="1783140" y="4584700"/>
              <a:ext cx="22707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5" name="Google Shape;565;p60"/>
            <p:cNvCxnSpPr>
              <a:stCxn id="553" idx="4"/>
              <a:endCxn id="548" idx="0"/>
            </p:cNvCxnSpPr>
            <p:nvPr/>
          </p:nvCxnSpPr>
          <p:spPr>
            <a:xfrm flipH="1">
              <a:off x="3307080" y="4584700"/>
              <a:ext cx="31242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6" name="Google Shape;566;p60"/>
            <p:cNvCxnSpPr>
              <a:stCxn id="553" idx="4"/>
              <a:endCxn id="549" idx="0"/>
            </p:cNvCxnSpPr>
            <p:nvPr/>
          </p:nvCxnSpPr>
          <p:spPr>
            <a:xfrm flipH="1">
              <a:off x="4983480" y="4584700"/>
              <a:ext cx="14478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7" name="Google Shape;567;p60"/>
            <p:cNvCxnSpPr>
              <a:stCxn id="553" idx="4"/>
              <a:endCxn id="550" idx="0"/>
            </p:cNvCxnSpPr>
            <p:nvPr/>
          </p:nvCxnSpPr>
          <p:spPr>
            <a:xfrm>
              <a:off x="6431280" y="4584700"/>
              <a:ext cx="10668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8" name="Google Shape;568;p60"/>
            <p:cNvCxnSpPr>
              <a:stCxn id="551" idx="4"/>
              <a:endCxn id="547" idx="0"/>
            </p:cNvCxnSpPr>
            <p:nvPr/>
          </p:nvCxnSpPr>
          <p:spPr>
            <a:xfrm flipH="1">
              <a:off x="2682180" y="2997200"/>
              <a:ext cx="19965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9" name="Google Shape;569;p60"/>
            <p:cNvCxnSpPr>
              <a:stCxn id="551" idx="4"/>
              <a:endCxn id="552" idx="0"/>
            </p:cNvCxnSpPr>
            <p:nvPr/>
          </p:nvCxnSpPr>
          <p:spPr>
            <a:xfrm flipH="1">
              <a:off x="4053780" y="2997200"/>
              <a:ext cx="6249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70" name="Google Shape;570;p60"/>
            <p:cNvCxnSpPr>
              <a:stCxn id="551" idx="4"/>
              <a:endCxn id="553" idx="0"/>
            </p:cNvCxnSpPr>
            <p:nvPr/>
          </p:nvCxnSpPr>
          <p:spPr>
            <a:xfrm>
              <a:off x="4678680" y="2997200"/>
              <a:ext cx="17526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71" name="Google Shape;571;p60"/>
            <p:cNvSpPr txBox="1"/>
            <p:nvPr/>
          </p:nvSpPr>
          <p:spPr>
            <a:xfrm>
              <a:off x="424179" y="2362200"/>
              <a:ext cx="1295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/>
            </a:p>
          </p:txBody>
        </p:sp>
        <p:sp>
          <p:nvSpPr>
            <p:cNvPr id="572" name="Google Shape;572;p60"/>
            <p:cNvSpPr txBox="1"/>
            <p:nvPr/>
          </p:nvSpPr>
          <p:spPr>
            <a:xfrm>
              <a:off x="1" y="5943600"/>
              <a:ext cx="1295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/>
            </a:p>
          </p:txBody>
        </p:sp>
        <p:sp>
          <p:nvSpPr>
            <p:cNvPr id="573" name="Google Shape;573;p60"/>
            <p:cNvSpPr txBox="1"/>
            <p:nvPr/>
          </p:nvSpPr>
          <p:spPr>
            <a:xfrm>
              <a:off x="-15240" y="3990341"/>
              <a:ext cx="2057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Hidden Layer</a:t>
              </a:r>
              <a:endParaRPr/>
            </a:p>
          </p:txBody>
        </p:sp>
      </p:grpSp>
      <p:pic>
        <p:nvPicPr>
          <p:cNvPr id="574" name="Google Shape;574;p60" descr="latex-image-1.pdf"/>
          <p:cNvPicPr preferRelativeResize="0"/>
          <p:nvPr/>
        </p:nvPicPr>
        <p:blipFill rotWithShape="1">
          <a:blip r:embed="rId3">
            <a:alphaModFix/>
          </a:blip>
          <a:srcRect t="16305"/>
          <a:stretch/>
        </p:blipFill>
        <p:spPr>
          <a:xfrm>
            <a:off x="6905950" y="1715705"/>
            <a:ext cx="3280042" cy="43693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353063"/>
            <a:ext cx="5308096" cy="50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2" t="-10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1" name="Google Shape;591;p6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592" name="Google Shape;592;p6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593" name="Google Shape;593;p6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94" name="Google Shape;594;p6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32" t="-13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00" name="Google Shape;600;p6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01" name="Google Shape;601;p6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02" name="Google Shape;602;p6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03" name="Google Shape;603;p6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31" t="-1347" r="-7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10" name="Google Shape;610;p6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12" name="Google Shape;612;p6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18" name="Google Shape;618;p6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19" name="Google Shape;619;p6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20" name="Google Shape;620;p6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  <p:pic>
        <p:nvPicPr>
          <p:cNvPr id="621" name="Google Shape;621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728247"/>
            <a:ext cx="4419600" cy="423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1800" y="2362200"/>
            <a:ext cx="3539743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Bayesian Networks: General Idea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dt" idx="4294967295"/>
          </p:nvPr>
        </p:nvSpPr>
        <p:spPr>
          <a:xfrm>
            <a:off x="0" y="3351213"/>
            <a:ext cx="1254125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27/1/2025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ftr" idx="4294967295"/>
          </p:nvPr>
        </p:nvSpPr>
        <p:spPr>
          <a:xfrm>
            <a:off x="0" y="3351213"/>
            <a:ext cx="342900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Dr. Nouman Noor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4294967295"/>
          </p:nvPr>
        </p:nvSpPr>
        <p:spPr>
          <a:xfrm>
            <a:off x="0" y="3351213"/>
            <a:ext cx="317500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171817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2134386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2891585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2200831" y="1466046"/>
            <a:ext cx="8185558" cy="16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450" rIns="0" bIns="0" anchor="t" anchorCtr="0">
            <a:spAutoFit/>
          </a:bodyPr>
          <a:lstStyle/>
          <a:p>
            <a:pPr marL="1510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</a:t>
            </a:r>
            <a:r>
              <a:rPr lang="en-US" sz="2180" b="0" i="0" u="none" strike="noStrike" cap="none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conditional parameterization</a:t>
            </a: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(instead of joint parameterization)</a:t>
            </a:r>
            <a:endParaRPr sz="218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51006" marR="135905" lvl="0" indent="0" algn="l" rtl="0">
              <a:lnSpc>
                <a:spcPct val="1026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each random variable </a:t>
            </a:r>
            <a:r>
              <a:rPr lang="en-US" sz="218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="0" i="1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specify </a:t>
            </a:r>
            <a:r>
              <a:rPr lang="en-US" sz="218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="0" i="1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</a:t>
            </a:r>
            <a:r>
              <a:rPr lang="en-US" sz="21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784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for set </a:t>
            </a:r>
            <a:r>
              <a:rPr lang="en-US" sz="21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784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 random  variables</a:t>
            </a:r>
            <a:endParaRPr sz="218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51006" marR="0" lvl="0" indent="0" algn="l" rtl="0">
              <a:spcBef>
                <a:spcPts val="654"/>
              </a:spcBef>
              <a:spcAft>
                <a:spcPts val="0"/>
              </a:spcAft>
              <a:buNone/>
            </a:pP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get joint parametrization as</a:t>
            </a:r>
            <a:endParaRPr sz="218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316601" y="4442571"/>
            <a:ext cx="8069788" cy="150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</a:t>
            </a:r>
            <a:r>
              <a:rPr lang="en-US" sz="2400" b="0" i="0" u="none" strike="noStrike" cap="none">
                <a:solidFill>
                  <a:srgbClr val="0F22B1"/>
                </a:solidFill>
                <a:latin typeface="Arial"/>
                <a:ea typeface="Arial"/>
                <a:cs typeface="Arial"/>
                <a:sym typeface="Arial"/>
              </a:rPr>
              <a:t>Bayesian Network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457200" marR="0" lvl="0" indent="-457200" algn="l" rtl="0">
              <a:spcBef>
                <a:spcPts val="1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classical approach for data generation</a:t>
            </a:r>
            <a:endParaRPr sz="2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8068" marR="10067" lvl="0" indent="-34290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Need to guarantee it is a </a:t>
            </a:r>
            <a:r>
              <a:rPr lang="en-US" sz="2400" b="0" i="1" u="none" strike="noStrike" cap="none">
                <a:solidFill>
                  <a:srgbClr val="0F22B1"/>
                </a:solidFill>
                <a:latin typeface="Arial"/>
                <a:ea typeface="Arial"/>
                <a:cs typeface="Arial"/>
                <a:sym typeface="Arial"/>
              </a:rPr>
              <a:t>valid </a:t>
            </a:r>
            <a:r>
              <a:rPr lang="en-US" sz="2400" b="0" i="0" u="none" strike="noStrike" cap="none">
                <a:solidFill>
                  <a:srgbClr val="0F22B1"/>
                </a:solidFill>
                <a:latin typeface="Tahoma"/>
                <a:ea typeface="Tahoma"/>
                <a:cs typeface="Tahoma"/>
                <a:sym typeface="Tahoma"/>
              </a:rPr>
              <a:t>probability distribution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68068" marR="10067" lvl="0" indent="-34290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Choosing those variable is important. How?</a:t>
            </a:r>
            <a:endParaRPr sz="2400" b="0" i="0" u="none" strike="noStrike" cap="none">
              <a:solidFill>
                <a:srgbClr val="FFC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4612879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1400" y="3247674"/>
            <a:ext cx="4767296" cy="117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32" t="-1481" r="-17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28" name="Google Shape;628;p6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30" name="Google Shape;630;p6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31" name="Google Shape;631;p6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99" t="-1480" b="-12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37" name="Google Shape;637;p6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38" name="Google Shape;638;p6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39" name="Google Shape;639;p6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40" name="Google Shape;640;p6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Backpropagation algorithm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99" t="-13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46" name="Google Shape;646;p6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47" name="Google Shape;647;p6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48" name="Google Shape;648;p6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49" name="Google Shape;649;p6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Backpropagation algorithm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69"/>
          <p:cNvGrpSpPr/>
          <p:nvPr/>
        </p:nvGrpSpPr>
        <p:grpSpPr>
          <a:xfrm>
            <a:off x="3968266" y="659666"/>
            <a:ext cx="4660053" cy="4660053"/>
            <a:chOff x="2976199" y="494749"/>
            <a:chExt cx="3495040" cy="3495040"/>
          </a:xfrm>
        </p:grpSpPr>
        <p:sp>
          <p:nvSpPr>
            <p:cNvPr id="655" name="Google Shape;655;p69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 extrusionOk="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3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4"/>
                  </a:lnTo>
                  <a:lnTo>
                    <a:pt x="610193" y="3074081"/>
                  </a:lnTo>
                  <a:lnTo>
                    <a:pt x="576614" y="3044523"/>
                  </a:lnTo>
                  <a:lnTo>
                    <a:pt x="543807" y="3014128"/>
                  </a:lnTo>
                  <a:lnTo>
                    <a:pt x="511786" y="2982912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2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4"/>
                  </a:lnTo>
                  <a:lnTo>
                    <a:pt x="10253" y="1937742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7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3" y="11153"/>
                  </a:lnTo>
                  <a:lnTo>
                    <a:pt x="1993241" y="17380"/>
                  </a:lnTo>
                  <a:lnTo>
                    <a:pt x="2041689" y="24961"/>
                  </a:lnTo>
                  <a:lnTo>
                    <a:pt x="2089832" y="33885"/>
                  </a:lnTo>
                  <a:lnTo>
                    <a:pt x="2137643" y="44139"/>
                  </a:lnTo>
                  <a:lnTo>
                    <a:pt x="2185094" y="55715"/>
                  </a:lnTo>
                  <a:lnTo>
                    <a:pt x="2232160" y="68599"/>
                  </a:lnTo>
                  <a:lnTo>
                    <a:pt x="2278813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1" y="133009"/>
                  </a:lnTo>
                  <a:lnTo>
                    <a:pt x="2460767" y="152273"/>
                  </a:lnTo>
                  <a:lnTo>
                    <a:pt x="2504957" y="172781"/>
                  </a:lnTo>
                  <a:lnTo>
                    <a:pt x="2548574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1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79"/>
                  </a:lnTo>
                  <a:lnTo>
                    <a:pt x="2947360" y="477228"/>
                  </a:lnTo>
                  <a:lnTo>
                    <a:pt x="2982913" y="511786"/>
                  </a:lnTo>
                  <a:lnTo>
                    <a:pt x="3017471" y="547339"/>
                  </a:lnTo>
                  <a:lnTo>
                    <a:pt x="3050919" y="583757"/>
                  </a:lnTo>
                  <a:lnTo>
                    <a:pt x="3083247" y="621016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1"/>
                  </a:lnTo>
                  <a:lnTo>
                    <a:pt x="3342426" y="1033931"/>
                  </a:lnTo>
                  <a:lnTo>
                    <a:pt x="3361690" y="1078667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8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6"/>
                  </a:lnTo>
                  <a:lnTo>
                    <a:pt x="3469738" y="1453009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2"/>
                  </a:lnTo>
                  <a:lnTo>
                    <a:pt x="3478748" y="1984454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2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2"/>
                  </a:lnTo>
                  <a:lnTo>
                    <a:pt x="2950892" y="3014128"/>
                  </a:lnTo>
                  <a:lnTo>
                    <a:pt x="2918085" y="3044523"/>
                  </a:lnTo>
                  <a:lnTo>
                    <a:pt x="2884506" y="3074081"/>
                  </a:lnTo>
                  <a:lnTo>
                    <a:pt x="2850173" y="3102784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3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69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 extrusionOk="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3" y="11153"/>
                  </a:lnTo>
                  <a:lnTo>
                    <a:pt x="1993241" y="17380"/>
                  </a:lnTo>
                  <a:lnTo>
                    <a:pt x="2041689" y="24961"/>
                  </a:lnTo>
                  <a:lnTo>
                    <a:pt x="2089832" y="33885"/>
                  </a:lnTo>
                  <a:lnTo>
                    <a:pt x="2137643" y="44139"/>
                  </a:lnTo>
                  <a:lnTo>
                    <a:pt x="2185094" y="55715"/>
                  </a:lnTo>
                  <a:lnTo>
                    <a:pt x="2232160" y="68599"/>
                  </a:lnTo>
                  <a:lnTo>
                    <a:pt x="2278813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1" y="133009"/>
                  </a:lnTo>
                  <a:lnTo>
                    <a:pt x="2460767" y="152273"/>
                  </a:lnTo>
                  <a:lnTo>
                    <a:pt x="2504957" y="172781"/>
                  </a:lnTo>
                  <a:lnTo>
                    <a:pt x="2548574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1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79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7"/>
                  </a:lnTo>
                  <a:lnTo>
                    <a:pt x="3083247" y="621016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1"/>
                  </a:lnTo>
                  <a:lnTo>
                    <a:pt x="3342426" y="1033931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8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6"/>
                  </a:lnTo>
                  <a:lnTo>
                    <a:pt x="3469738" y="1453009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2"/>
                  </a:lnTo>
                  <a:lnTo>
                    <a:pt x="3478748" y="1984454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2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2"/>
                  </a:lnTo>
                  <a:lnTo>
                    <a:pt x="2950892" y="3014128"/>
                  </a:lnTo>
                  <a:lnTo>
                    <a:pt x="2918085" y="3044523"/>
                  </a:lnTo>
                  <a:lnTo>
                    <a:pt x="2884506" y="3074081"/>
                  </a:lnTo>
                  <a:lnTo>
                    <a:pt x="2850173" y="3102784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3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3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4"/>
                  </a:lnTo>
                  <a:lnTo>
                    <a:pt x="610193" y="3074081"/>
                  </a:lnTo>
                  <a:lnTo>
                    <a:pt x="576614" y="3044523"/>
                  </a:lnTo>
                  <a:lnTo>
                    <a:pt x="543807" y="3014128"/>
                  </a:lnTo>
                  <a:lnTo>
                    <a:pt x="511786" y="2982912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2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4"/>
                  </a:lnTo>
                  <a:lnTo>
                    <a:pt x="10253" y="1937742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noFill/>
            <a:ln w="190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" name="Google Shape;657;p69"/>
          <p:cNvSpPr txBox="1"/>
          <p:nvPr/>
        </p:nvSpPr>
        <p:spPr>
          <a:xfrm>
            <a:off x="6168222" y="2451071"/>
            <a:ext cx="259927" cy="10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6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p69"/>
          <p:cNvGrpSpPr/>
          <p:nvPr/>
        </p:nvGrpSpPr>
        <p:grpSpPr>
          <a:xfrm>
            <a:off x="936234" y="298099"/>
            <a:ext cx="10699600" cy="4756066"/>
            <a:chOff x="702175" y="223574"/>
            <a:chExt cx="8024700" cy="3567049"/>
          </a:xfrm>
        </p:grpSpPr>
        <p:sp>
          <p:nvSpPr>
            <p:cNvPr id="659" name="Google Shape;659;p69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 extrusionOk="0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0" name="Google Shape;660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84190" y="2973411"/>
              <a:ext cx="111023" cy="78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6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 extrusionOk="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2" name="Google Shape;662;p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56605" y="1321145"/>
              <a:ext cx="110918" cy="8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69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 h="120000" extrusionOk="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4" name="Google Shape;664;p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21375" y="2201109"/>
              <a:ext cx="105500" cy="8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6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80512" y="233099"/>
              <a:ext cx="352424" cy="30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69"/>
            <p:cNvSpPr/>
            <p:nvPr/>
          </p:nvSpPr>
          <p:spPr>
            <a:xfrm>
              <a:off x="1370987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 extrusionOk="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7" name="Google Shape;667;p6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00362" y="3061025"/>
              <a:ext cx="295274" cy="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69"/>
            <p:cNvSpPr/>
            <p:nvPr/>
          </p:nvSpPr>
          <p:spPr>
            <a:xfrm>
              <a:off x="1290837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 extrusionOk="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9" name="Google Shape;669;p6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45937" y="1758700"/>
              <a:ext cx="314324" cy="30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69"/>
            <p:cNvSpPr/>
            <p:nvPr/>
          </p:nvSpPr>
          <p:spPr>
            <a:xfrm>
              <a:off x="7236412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 extrusionOk="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3776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69"/>
            <p:cNvSpPr/>
            <p:nvPr/>
          </p:nvSpPr>
          <p:spPr>
            <a:xfrm>
              <a:off x="6585412" y="2433624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 h="120000" extrusionOk="0">
                  <a:moveTo>
                    <a:pt x="2111699" y="0"/>
                  </a:move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2" name="Google Shape;672;p6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89436" y="2392634"/>
              <a:ext cx="105500" cy="81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p69"/>
          <p:cNvSpPr txBox="1">
            <a:spLocks noGrp="1"/>
          </p:cNvSpPr>
          <p:nvPr>
            <p:ph type="title"/>
          </p:nvPr>
        </p:nvSpPr>
        <p:spPr>
          <a:xfrm>
            <a:off x="2927034" y="5408"/>
            <a:ext cx="2433319" cy="63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ctr" anchorCtr="0">
            <a:spAutoFit/>
          </a:bodyPr>
          <a:lstStyle/>
          <a:p>
            <a:pPr marL="16933" lvl="0" indent="0" algn="ctr" rtl="0">
              <a:spcBef>
                <a:spcPts val="0"/>
              </a:spcBef>
              <a:spcAft>
                <a:spcPts val="0"/>
              </a:spcAft>
              <a:buClr>
                <a:srgbClr val="37761C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37761C"/>
                </a:solidFill>
                <a:latin typeface="Arial"/>
                <a:ea typeface="Arial"/>
                <a:cs typeface="Arial"/>
                <a:sym typeface="Arial"/>
              </a:rPr>
              <a:t>activations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69"/>
          <p:cNvGrpSpPr/>
          <p:nvPr/>
        </p:nvGrpSpPr>
        <p:grpSpPr>
          <a:xfrm>
            <a:off x="0" y="1"/>
            <a:ext cx="10251816" cy="6012924"/>
            <a:chOff x="0" y="0"/>
            <a:chExt cx="7688862" cy="4509693"/>
          </a:xfrm>
        </p:grpSpPr>
        <p:pic>
          <p:nvPicPr>
            <p:cNvPr id="675" name="Google Shape;675;p6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64987" y="2555187"/>
              <a:ext cx="514349" cy="67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69"/>
            <p:cNvSpPr/>
            <p:nvPr/>
          </p:nvSpPr>
          <p:spPr>
            <a:xfrm>
              <a:off x="7155462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 extrusionOk="0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7" name="Google Shape;677;p6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98762" y="1290437"/>
              <a:ext cx="485774" cy="638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69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 extrusionOk="0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9" name="Google Shape;679;p6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98762" y="2493037"/>
              <a:ext cx="409574" cy="704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69"/>
            <p:cNvSpPr/>
            <p:nvPr/>
          </p:nvSpPr>
          <p:spPr>
            <a:xfrm>
              <a:off x="3389237" y="2483512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 extrusionOk="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1" name="Google Shape;681;p6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9525" y="712036"/>
              <a:ext cx="2129399" cy="155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69"/>
            <p:cNvSpPr/>
            <p:nvPr/>
          </p:nvSpPr>
          <p:spPr>
            <a:xfrm>
              <a:off x="784739" y="741541"/>
              <a:ext cx="811530" cy="833119"/>
            </a:xfrm>
            <a:custGeom>
              <a:avLst/>
              <a:gdLst/>
              <a:ahLst/>
              <a:cxnLst/>
              <a:rect l="l" t="t" r="r" b="b"/>
              <a:pathLst>
                <a:path w="811530" h="833119" extrusionOk="0">
                  <a:moveTo>
                    <a:pt x="281399" y="0"/>
                  </a:moveTo>
                  <a:lnTo>
                    <a:pt x="811199" y="260400"/>
                  </a:lnTo>
                  <a:lnTo>
                    <a:pt x="529799" y="833099"/>
                  </a:lnTo>
                  <a:lnTo>
                    <a:pt x="0" y="572699"/>
                  </a:lnTo>
                  <a:lnTo>
                    <a:pt x="281399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3" name="Google Shape;683;p6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202510" y="3189279"/>
              <a:ext cx="2132705" cy="132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69"/>
            <p:cNvSpPr/>
            <p:nvPr/>
          </p:nvSpPr>
          <p:spPr>
            <a:xfrm>
              <a:off x="1053372" y="654667"/>
              <a:ext cx="2042795" cy="3813175"/>
            </a:xfrm>
            <a:custGeom>
              <a:avLst/>
              <a:gdLst/>
              <a:ahLst/>
              <a:cxnLst/>
              <a:rect l="l" t="t" r="r" b="b"/>
              <a:pathLst>
                <a:path w="2042795" h="3813175" extrusionOk="0">
                  <a:moveTo>
                    <a:pt x="142551" y="3209759"/>
                  </a:moveTo>
                  <a:lnTo>
                    <a:pt x="700252" y="3016559"/>
                  </a:lnTo>
                  <a:lnTo>
                    <a:pt x="909352" y="3619559"/>
                  </a:lnTo>
                  <a:lnTo>
                    <a:pt x="351651" y="3812759"/>
                  </a:lnTo>
                  <a:lnTo>
                    <a:pt x="142551" y="3209759"/>
                  </a:lnTo>
                  <a:close/>
                </a:path>
                <a:path w="2042795" h="3813175" extrusionOk="0">
                  <a:moveTo>
                    <a:pt x="2042527" y="901257"/>
                  </a:move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5" name="Google Shape;685;p6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64754" y="610242"/>
              <a:ext cx="110845" cy="82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69"/>
            <p:cNvSpPr/>
            <p:nvPr/>
          </p:nvSpPr>
          <p:spPr>
            <a:xfrm>
              <a:off x="882509" y="3105099"/>
              <a:ext cx="2277745" cy="745490"/>
            </a:xfrm>
            <a:custGeom>
              <a:avLst/>
              <a:gdLst/>
              <a:ahLst/>
              <a:cxnLst/>
              <a:rect l="l" t="t" r="r" b="b"/>
              <a:pathLst>
                <a:path w="2277745" h="745489" extrusionOk="0">
                  <a:moveTo>
                    <a:pt x="2277565" y="0"/>
                  </a:moveTo>
                  <a:lnTo>
                    <a:pt x="0" y="745061"/>
                  </a:lnTo>
                </a:path>
              </a:pathLst>
            </a:custGeom>
            <a:noFill/>
            <a:ln w="190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7" name="Google Shape;687;p6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90818" y="3810731"/>
              <a:ext cx="110999" cy="78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69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 extrusionOk="0">
                  <a:moveTo>
                    <a:pt x="0" y="1125539"/>
                  </a:moveTo>
                  <a:lnTo>
                    <a:pt x="0" y="0"/>
                  </a:lnTo>
                  <a:lnTo>
                    <a:pt x="1118892" y="0"/>
                  </a:lnTo>
                  <a:lnTo>
                    <a:pt x="1098422" y="60340"/>
                  </a:lnTo>
                  <a:lnTo>
                    <a:pt x="1082338" y="102962"/>
                  </a:lnTo>
                  <a:lnTo>
                    <a:pt x="1065184" y="145047"/>
                  </a:lnTo>
                  <a:lnTo>
                    <a:pt x="1046975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4"/>
                  </a:lnTo>
                  <a:lnTo>
                    <a:pt x="963935" y="346820"/>
                  </a:lnTo>
                  <a:lnTo>
                    <a:pt x="940706" y="385329"/>
                  </a:lnTo>
                  <a:lnTo>
                    <a:pt x="916523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4" y="567723"/>
                  </a:lnTo>
                  <a:lnTo>
                    <a:pt x="781881" y="602056"/>
                  </a:lnTo>
                  <a:lnTo>
                    <a:pt x="752323" y="635635"/>
                  </a:lnTo>
                  <a:lnTo>
                    <a:pt x="721928" y="668442"/>
                  </a:lnTo>
                  <a:lnTo>
                    <a:pt x="690712" y="700462"/>
                  </a:lnTo>
                  <a:lnTo>
                    <a:pt x="658692" y="731678"/>
                  </a:lnTo>
                  <a:lnTo>
                    <a:pt x="625885" y="762073"/>
                  </a:lnTo>
                  <a:lnTo>
                    <a:pt x="592306" y="791631"/>
                  </a:lnTo>
                  <a:lnTo>
                    <a:pt x="557973" y="820334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3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3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2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69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 extrusionOk="0">
                  <a:moveTo>
                    <a:pt x="1118892" y="0"/>
                  </a:moveTo>
                  <a:lnTo>
                    <a:pt x="1098422" y="60340"/>
                  </a:lnTo>
                  <a:lnTo>
                    <a:pt x="1082338" y="102962"/>
                  </a:lnTo>
                  <a:lnTo>
                    <a:pt x="1065184" y="145047"/>
                  </a:lnTo>
                  <a:lnTo>
                    <a:pt x="1046976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4"/>
                  </a:lnTo>
                  <a:lnTo>
                    <a:pt x="963935" y="346820"/>
                  </a:lnTo>
                  <a:lnTo>
                    <a:pt x="940706" y="385329"/>
                  </a:lnTo>
                  <a:lnTo>
                    <a:pt x="916523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4" y="567723"/>
                  </a:lnTo>
                  <a:lnTo>
                    <a:pt x="781881" y="602056"/>
                  </a:lnTo>
                  <a:lnTo>
                    <a:pt x="752323" y="635635"/>
                  </a:lnTo>
                  <a:lnTo>
                    <a:pt x="721928" y="668442"/>
                  </a:lnTo>
                  <a:lnTo>
                    <a:pt x="690712" y="700462"/>
                  </a:lnTo>
                  <a:lnTo>
                    <a:pt x="658692" y="731678"/>
                  </a:lnTo>
                  <a:lnTo>
                    <a:pt x="625885" y="762073"/>
                  </a:lnTo>
                  <a:lnTo>
                    <a:pt x="592306" y="791631"/>
                  </a:lnTo>
                  <a:lnTo>
                    <a:pt x="557973" y="820334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3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3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2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</a:path>
              </a:pathLst>
            </a:custGeom>
            <a:noFill/>
            <a:ln w="190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69"/>
          <p:cNvSpPr txBox="1"/>
          <p:nvPr/>
        </p:nvSpPr>
        <p:spPr>
          <a:xfrm>
            <a:off x="9047500" y="4803146"/>
            <a:ext cx="2123440" cy="63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gradients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9"/>
          <p:cNvSpPr txBox="1"/>
          <p:nvPr/>
        </p:nvSpPr>
        <p:spPr>
          <a:xfrm>
            <a:off x="5357734" y="1276740"/>
            <a:ext cx="2049780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“local gradient”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69"/>
          <p:cNvGrpSpPr/>
          <p:nvPr/>
        </p:nvGrpSpPr>
        <p:grpSpPr>
          <a:xfrm>
            <a:off x="0" y="3964563"/>
            <a:ext cx="936413" cy="2893907"/>
            <a:chOff x="0" y="2973422"/>
            <a:chExt cx="702310" cy="2170430"/>
          </a:xfrm>
        </p:grpSpPr>
        <p:sp>
          <p:nvSpPr>
            <p:cNvPr id="693" name="Google Shape;693;p69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 extrusionOk="0">
                  <a:moveTo>
                    <a:pt x="523784" y="2170077"/>
                  </a:moveTo>
                  <a:lnTo>
                    <a:pt x="0" y="2170077"/>
                  </a:lnTo>
                  <a:lnTo>
                    <a:pt x="0" y="0"/>
                  </a:ln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7" y="164664"/>
                  </a:lnTo>
                  <a:lnTo>
                    <a:pt x="224946" y="200216"/>
                  </a:lnTo>
                  <a:lnTo>
                    <a:pt x="258394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0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8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4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7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4" y="1683656"/>
                  </a:lnTo>
                  <a:lnTo>
                    <a:pt x="671182" y="1729576"/>
                  </a:lnTo>
                  <a:lnTo>
                    <a:pt x="661872" y="1775074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4"/>
                  </a:lnTo>
                  <a:lnTo>
                    <a:pt x="527405" y="2162863"/>
                  </a:lnTo>
                  <a:lnTo>
                    <a:pt x="523784" y="217007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9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 extrusionOk="0">
                  <a:moveTo>
                    <a:pt x="0" y="0"/>
                  </a:move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7" y="164664"/>
                  </a:lnTo>
                  <a:lnTo>
                    <a:pt x="224946" y="200216"/>
                  </a:lnTo>
                  <a:lnTo>
                    <a:pt x="258394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0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8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4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7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4" y="1683656"/>
                  </a:lnTo>
                  <a:lnTo>
                    <a:pt x="671182" y="1729576"/>
                  </a:lnTo>
                  <a:lnTo>
                    <a:pt x="661872" y="1775074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4"/>
                  </a:lnTo>
                  <a:lnTo>
                    <a:pt x="527405" y="2162863"/>
                  </a:lnTo>
                  <a:lnTo>
                    <a:pt x="523784" y="2170077"/>
                  </a:lnTo>
                </a:path>
              </a:pathLst>
            </a:custGeom>
            <a:noFill/>
            <a:ln w="190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6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696" name="Google Shape;696;p6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697" name="Google Shape;697;p6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703" name="Google Shape;703;p7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704" name="Google Shape;704;p7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705" name="Google Shape;705;p7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6" name="Google Shape;706;p7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Activation Functions</a:t>
            </a:r>
            <a:endParaRPr/>
          </a:p>
        </p:txBody>
      </p:sp>
      <p:sp>
        <p:nvSpPr>
          <p:cNvPr id="707" name="Google Shape;707;p70"/>
          <p:cNvSpPr txBox="1"/>
          <p:nvPr/>
        </p:nvSpPr>
        <p:spPr>
          <a:xfrm>
            <a:off x="1967948" y="156375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Backpropagation can work with any activation function</a:t>
            </a:r>
            <a:endParaRPr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activation function should meet the criteria of </a:t>
            </a:r>
            <a:endParaRPr/>
          </a:p>
          <a:p>
            <a:pPr marL="742950" marR="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Differentiabity, continuity, nonlinear.</a:t>
            </a:r>
            <a:endParaRPr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sigmoid function </a:t>
            </a:r>
            <a:r>
              <a:rPr lang="en-U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possesses the desirable properties of the activation function</a:t>
            </a:r>
            <a:endParaRPr/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08" name="Google Shape;708;p70" descr="The basic activation functions of the neural networks(Neural Networks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623" y="1654246"/>
            <a:ext cx="80962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714" name="Google Shape;714;p7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pSp>
        <p:nvGrpSpPr>
          <p:cNvPr id="715" name="Google Shape;715;p71"/>
          <p:cNvGrpSpPr/>
          <p:nvPr/>
        </p:nvGrpSpPr>
        <p:grpSpPr>
          <a:xfrm>
            <a:off x="1691193" y="1602507"/>
            <a:ext cx="5877501" cy="2277777"/>
            <a:chOff x="457200" y="3949386"/>
            <a:chExt cx="7153008" cy="2772089"/>
          </a:xfrm>
        </p:grpSpPr>
        <p:grpSp>
          <p:nvGrpSpPr>
            <p:cNvPr id="716" name="Google Shape;716;p71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717" name="Google Shape;717;p71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8" name="Google Shape;718;p71"/>
              <p:cNvPicPr preferRelativeResize="0"/>
              <p:nvPr/>
            </p:nvPicPr>
            <p:blipFill rotWithShape="1">
              <a:blip r:embed="rId3">
                <a:alphaModFix/>
              </a:blip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" name="Google Shape;719;p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0" name="Google Shape;720;p71"/>
            <p:cNvSpPr/>
            <p:nvPr/>
          </p:nvSpPr>
          <p:spPr>
            <a:xfrm>
              <a:off x="621362" y="4630900"/>
              <a:ext cx="2130750" cy="599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Chain Rule: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71"/>
            <p:cNvSpPr/>
            <p:nvPr/>
          </p:nvSpPr>
          <p:spPr>
            <a:xfrm>
              <a:off x="612610" y="4070498"/>
              <a:ext cx="1397376" cy="599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Given: 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71"/>
          <p:cNvGrpSpPr/>
          <p:nvPr/>
        </p:nvGrpSpPr>
        <p:grpSpPr>
          <a:xfrm>
            <a:off x="6771404" y="3880283"/>
            <a:ext cx="2668956" cy="2547370"/>
            <a:chOff x="2270760" y="2174240"/>
            <a:chExt cx="4572000" cy="4363720"/>
          </a:xfrm>
        </p:grpSpPr>
        <p:sp>
          <p:nvSpPr>
            <p:cNvPr id="723" name="Google Shape;723;p71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724" name="Google Shape;724;p7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725" name="Google Shape;725;p71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726" name="Google Shape;726;p7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727" name="Google Shape;727;p7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sz="12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1"/>
            <p:cNvSpPr txBox="1"/>
            <p:nvPr/>
          </p:nvSpPr>
          <p:spPr>
            <a:xfrm>
              <a:off x="5013959" y="3846746"/>
              <a:ext cx="533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cxnSp>
          <p:nvCxnSpPr>
            <p:cNvPr id="729" name="Google Shape;729;p71"/>
            <p:cNvCxnSpPr>
              <a:stCxn id="723" idx="4"/>
              <a:endCxn id="724" idx="0"/>
            </p:cNvCxnSpPr>
            <p:nvPr/>
          </p:nvCxnSpPr>
          <p:spPr>
            <a:xfrm>
              <a:off x="2682240" y="4584700"/>
              <a:ext cx="6249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30" name="Google Shape;730;p71"/>
            <p:cNvCxnSpPr>
              <a:stCxn id="726" idx="4"/>
              <a:endCxn id="724" idx="0"/>
            </p:cNvCxnSpPr>
            <p:nvPr/>
          </p:nvCxnSpPr>
          <p:spPr>
            <a:xfrm flipH="1">
              <a:off x="3307140" y="4584700"/>
              <a:ext cx="7467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31" name="Google Shape;731;p71"/>
            <p:cNvCxnSpPr>
              <a:stCxn id="727" idx="4"/>
              <a:endCxn id="724" idx="0"/>
            </p:cNvCxnSpPr>
            <p:nvPr/>
          </p:nvCxnSpPr>
          <p:spPr>
            <a:xfrm flipH="1">
              <a:off x="3307080" y="4584700"/>
              <a:ext cx="31242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32" name="Google Shape;732;p71"/>
            <p:cNvCxnSpPr>
              <a:stCxn id="725" idx="4"/>
              <a:endCxn id="723" idx="0"/>
            </p:cNvCxnSpPr>
            <p:nvPr/>
          </p:nvCxnSpPr>
          <p:spPr>
            <a:xfrm flipH="1">
              <a:off x="2682180" y="2997200"/>
              <a:ext cx="19965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33" name="Google Shape;733;p71"/>
            <p:cNvCxnSpPr>
              <a:stCxn id="725" idx="4"/>
              <a:endCxn id="726" idx="0"/>
            </p:cNvCxnSpPr>
            <p:nvPr/>
          </p:nvCxnSpPr>
          <p:spPr>
            <a:xfrm flipH="1">
              <a:off x="4053780" y="2997200"/>
              <a:ext cx="6249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34" name="Google Shape;734;p71"/>
            <p:cNvCxnSpPr>
              <a:stCxn id="725" idx="4"/>
              <a:endCxn id="727" idx="0"/>
            </p:cNvCxnSpPr>
            <p:nvPr/>
          </p:nvCxnSpPr>
          <p:spPr>
            <a:xfrm>
              <a:off x="4678680" y="2997200"/>
              <a:ext cx="1752600" cy="76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3F399-BA25-03A6-AA43-B2AB439D7D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27/1/2025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44F87-3621-A458-F4B8-3FDC822214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2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740" name="Google Shape;740;p7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741" name="Google Shape;741;p72"/>
          <p:cNvGrpSpPr/>
          <p:nvPr/>
        </p:nvGrpSpPr>
        <p:grpSpPr>
          <a:xfrm>
            <a:off x="1691193" y="1602507"/>
            <a:ext cx="5877501" cy="2277777"/>
            <a:chOff x="457200" y="3949386"/>
            <a:chExt cx="7153008" cy="2772089"/>
          </a:xfrm>
        </p:grpSpPr>
        <p:grpSp>
          <p:nvGrpSpPr>
            <p:cNvPr id="742" name="Google Shape;742;p72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743" name="Google Shape;743;p72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4" name="Google Shape;744;p72"/>
              <p:cNvPicPr preferRelativeResize="0"/>
              <p:nvPr/>
            </p:nvPicPr>
            <p:blipFill rotWithShape="1">
              <a:blip r:embed="rId3">
                <a:alphaModFix/>
              </a:blip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" name="Google Shape;745;p7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6" name="Google Shape;746;p72"/>
            <p:cNvSpPr/>
            <p:nvPr/>
          </p:nvSpPr>
          <p:spPr>
            <a:xfrm>
              <a:off x="621362" y="4630900"/>
              <a:ext cx="2130750" cy="599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Chain Rule: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72"/>
            <p:cNvSpPr/>
            <p:nvPr/>
          </p:nvSpPr>
          <p:spPr>
            <a:xfrm>
              <a:off x="612610" y="4070498"/>
              <a:ext cx="1397376" cy="599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Given: 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72"/>
          <p:cNvGrpSpPr/>
          <p:nvPr/>
        </p:nvGrpSpPr>
        <p:grpSpPr>
          <a:xfrm>
            <a:off x="6771404" y="2990219"/>
            <a:ext cx="2668956" cy="3437435"/>
            <a:chOff x="2270760" y="649532"/>
            <a:chExt cx="4572000" cy="5888428"/>
          </a:xfrm>
        </p:grpSpPr>
        <p:sp>
          <p:nvSpPr>
            <p:cNvPr id="749" name="Google Shape;749;p7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753" name="Google Shape;753;p7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r>
                <a:rPr lang="en-US" sz="1200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sz="12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2"/>
            <p:cNvSpPr txBox="1"/>
            <p:nvPr/>
          </p:nvSpPr>
          <p:spPr>
            <a:xfrm>
              <a:off x="5013959" y="3846746"/>
              <a:ext cx="533400" cy="474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cxnSp>
          <p:nvCxnSpPr>
            <p:cNvPr id="755" name="Google Shape;755;p72"/>
            <p:cNvCxnSpPr>
              <a:stCxn id="749" idx="4"/>
              <a:endCxn id="750" idx="0"/>
            </p:cNvCxnSpPr>
            <p:nvPr/>
          </p:nvCxnSpPr>
          <p:spPr>
            <a:xfrm>
              <a:off x="2682240" y="4584700"/>
              <a:ext cx="6249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56" name="Google Shape;756;p72"/>
            <p:cNvCxnSpPr>
              <a:stCxn id="752" idx="4"/>
              <a:endCxn id="750" idx="0"/>
            </p:cNvCxnSpPr>
            <p:nvPr/>
          </p:nvCxnSpPr>
          <p:spPr>
            <a:xfrm flipH="1">
              <a:off x="3307140" y="4584700"/>
              <a:ext cx="7467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57" name="Google Shape;757;p72"/>
            <p:cNvCxnSpPr>
              <a:stCxn id="753" idx="4"/>
              <a:endCxn id="750" idx="0"/>
            </p:cNvCxnSpPr>
            <p:nvPr/>
          </p:nvCxnSpPr>
          <p:spPr>
            <a:xfrm flipH="1">
              <a:off x="3307080" y="4584700"/>
              <a:ext cx="3124200" cy="1130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58" name="Google Shape;758;p72"/>
            <p:cNvCxnSpPr>
              <a:stCxn id="751" idx="4"/>
              <a:endCxn id="749" idx="0"/>
            </p:cNvCxnSpPr>
            <p:nvPr/>
          </p:nvCxnSpPr>
          <p:spPr>
            <a:xfrm flipH="1">
              <a:off x="2682240" y="1472492"/>
              <a:ext cx="2914800" cy="2289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59" name="Google Shape;759;p72"/>
            <p:cNvCxnSpPr>
              <a:stCxn id="760" idx="3"/>
              <a:endCxn id="752" idx="0"/>
            </p:cNvCxnSpPr>
            <p:nvPr/>
          </p:nvCxnSpPr>
          <p:spPr>
            <a:xfrm flipH="1">
              <a:off x="4053899" y="3183405"/>
              <a:ext cx="510900" cy="578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761" name="Google Shape;761;p72"/>
            <p:cNvCxnSpPr>
              <a:stCxn id="762" idx="4"/>
              <a:endCxn id="753" idx="0"/>
            </p:cNvCxnSpPr>
            <p:nvPr/>
          </p:nvCxnSpPr>
          <p:spPr>
            <a:xfrm>
              <a:off x="6237922" y="3183404"/>
              <a:ext cx="193500" cy="578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760" name="Google Shape;760;p72"/>
          <p:cNvSpPr/>
          <p:nvPr/>
        </p:nvSpPr>
        <p:spPr>
          <a:xfrm>
            <a:off x="8040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2"/>
          <p:cNvSpPr/>
          <p:nvPr/>
        </p:nvSpPr>
        <p:spPr>
          <a:xfrm>
            <a:off x="8847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Google Shape;763;p72"/>
          <p:cNvCxnSpPr>
            <a:stCxn id="751" idx="4"/>
            <a:endCxn id="760" idx="7"/>
          </p:cNvCxnSpPr>
          <p:nvPr/>
        </p:nvCxnSpPr>
        <p:spPr>
          <a:xfrm flipH="1">
            <a:off x="8450357" y="3470631"/>
            <a:ext cx="262800" cy="659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64" name="Google Shape;764;p72"/>
          <p:cNvCxnSpPr>
            <a:stCxn id="751" idx="4"/>
            <a:endCxn id="762" idx="0"/>
          </p:cNvCxnSpPr>
          <p:nvPr/>
        </p:nvCxnSpPr>
        <p:spPr>
          <a:xfrm>
            <a:off x="8713157" y="3470631"/>
            <a:ext cx="374100" cy="51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65" name="Google Shape;765;p72"/>
          <p:cNvSpPr txBox="1"/>
          <p:nvPr/>
        </p:nvSpPr>
        <p:spPr>
          <a:xfrm>
            <a:off x="1981201" y="4539750"/>
            <a:ext cx="2336207" cy="1785104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just repeated application of the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rule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Calculus.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DDF0D-B8F4-10E3-6E3A-8B79BA30F7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27/1/2025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04FB1-68EE-1FDB-BB1E-65A7909C15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772" name="Google Shape;772;p7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773" name="Google Shape;773;p7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74" name="Google Shape;774;p73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75" name="Google Shape;775;p73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76" name="Google Shape;776;p73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77" name="Google Shape;777;p73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6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3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26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3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80" name="Google Shape;780;p73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6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3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782" name="Google Shape;782;p73"/>
          <p:cNvSpPr txBox="1"/>
          <p:nvPr/>
        </p:nvSpPr>
        <p:spPr>
          <a:xfrm>
            <a:off x="7543800" y="579120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783" name="Google Shape;783;p73"/>
          <p:cNvCxnSpPr>
            <a:stCxn id="774" idx="4"/>
            <a:endCxn id="773" idx="0"/>
          </p:cNvCxnSpPr>
          <p:nvPr/>
        </p:nvCxnSpPr>
        <p:spPr>
          <a:xfrm flipH="1">
            <a:off x="3307140" y="4584700"/>
            <a:ext cx="8991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4" name="Google Shape;784;p73"/>
          <p:cNvCxnSpPr>
            <a:stCxn id="774" idx="4"/>
            <a:endCxn id="775" idx="0"/>
          </p:cNvCxnSpPr>
          <p:nvPr/>
        </p:nvCxnSpPr>
        <p:spPr>
          <a:xfrm>
            <a:off x="4206240" y="4584700"/>
            <a:ext cx="6249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5" name="Google Shape;785;p73"/>
          <p:cNvCxnSpPr>
            <a:stCxn id="774" idx="4"/>
            <a:endCxn id="776" idx="0"/>
          </p:cNvCxnSpPr>
          <p:nvPr/>
        </p:nvCxnSpPr>
        <p:spPr>
          <a:xfrm>
            <a:off x="4206240" y="4584700"/>
            <a:ext cx="23013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6" name="Google Shape;786;p73"/>
          <p:cNvCxnSpPr>
            <a:stCxn id="774" idx="4"/>
            <a:endCxn id="777" idx="0"/>
          </p:cNvCxnSpPr>
          <p:nvPr/>
        </p:nvCxnSpPr>
        <p:spPr>
          <a:xfrm>
            <a:off x="4206240" y="4584700"/>
            <a:ext cx="48159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7" name="Google Shape;787;p73"/>
          <p:cNvCxnSpPr>
            <a:stCxn id="779" idx="4"/>
            <a:endCxn id="775" idx="0"/>
          </p:cNvCxnSpPr>
          <p:nvPr/>
        </p:nvCxnSpPr>
        <p:spPr>
          <a:xfrm flipH="1">
            <a:off x="4831140" y="4584700"/>
            <a:ext cx="746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8" name="Google Shape;788;p73"/>
          <p:cNvCxnSpPr>
            <a:stCxn id="779" idx="4"/>
            <a:endCxn id="776" idx="0"/>
          </p:cNvCxnSpPr>
          <p:nvPr/>
        </p:nvCxnSpPr>
        <p:spPr>
          <a:xfrm>
            <a:off x="5577840" y="4584700"/>
            <a:ext cx="929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89" name="Google Shape;789;p73"/>
          <p:cNvCxnSpPr>
            <a:stCxn id="779" idx="4"/>
            <a:endCxn id="777" idx="0"/>
          </p:cNvCxnSpPr>
          <p:nvPr/>
        </p:nvCxnSpPr>
        <p:spPr>
          <a:xfrm>
            <a:off x="5577840" y="4584700"/>
            <a:ext cx="34443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0" name="Google Shape;790;p73"/>
          <p:cNvCxnSpPr>
            <a:stCxn id="780" idx="4"/>
            <a:endCxn id="773" idx="0"/>
          </p:cNvCxnSpPr>
          <p:nvPr/>
        </p:nvCxnSpPr>
        <p:spPr>
          <a:xfrm flipH="1">
            <a:off x="3307080" y="4584700"/>
            <a:ext cx="46482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1" name="Google Shape;791;p73"/>
          <p:cNvCxnSpPr>
            <a:stCxn id="779" idx="4"/>
            <a:endCxn id="773" idx="0"/>
          </p:cNvCxnSpPr>
          <p:nvPr/>
        </p:nvCxnSpPr>
        <p:spPr>
          <a:xfrm flipH="1">
            <a:off x="3307140" y="4584700"/>
            <a:ext cx="2270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2" name="Google Shape;792;p73"/>
          <p:cNvCxnSpPr>
            <a:stCxn id="780" idx="4"/>
            <a:endCxn id="775" idx="0"/>
          </p:cNvCxnSpPr>
          <p:nvPr/>
        </p:nvCxnSpPr>
        <p:spPr>
          <a:xfrm flipH="1">
            <a:off x="4831080" y="4584700"/>
            <a:ext cx="31242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3" name="Google Shape;793;p73"/>
          <p:cNvCxnSpPr>
            <a:stCxn id="780" idx="4"/>
            <a:endCxn id="776" idx="0"/>
          </p:cNvCxnSpPr>
          <p:nvPr/>
        </p:nvCxnSpPr>
        <p:spPr>
          <a:xfrm flipH="1">
            <a:off x="6507480" y="4584700"/>
            <a:ext cx="14478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4" name="Google Shape;794;p73"/>
          <p:cNvCxnSpPr>
            <a:stCxn id="780" idx="4"/>
            <a:endCxn id="777" idx="0"/>
          </p:cNvCxnSpPr>
          <p:nvPr/>
        </p:nvCxnSpPr>
        <p:spPr>
          <a:xfrm>
            <a:off x="7955280" y="4584700"/>
            <a:ext cx="10668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5" name="Google Shape;795;p73"/>
          <p:cNvCxnSpPr>
            <a:stCxn id="778" idx="4"/>
            <a:endCxn id="774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6" name="Google Shape;796;p73"/>
          <p:cNvCxnSpPr>
            <a:stCxn id="778" idx="4"/>
            <a:endCxn id="779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97" name="Google Shape;797;p73"/>
          <p:cNvCxnSpPr>
            <a:stCxn id="778" idx="4"/>
            <a:endCxn id="780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98" name="Google Shape;798;p73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799" name="Google Shape;799;p73"/>
          <p:cNvSpPr txBox="1"/>
          <p:nvPr/>
        </p:nvSpPr>
        <p:spPr>
          <a:xfrm>
            <a:off x="1524000" y="59436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800" name="Google Shape;800;p73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801" name="Google Shape;801;p7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802" name="Google Shape;802;p7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4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Building a Neural Net</a:t>
            </a:r>
            <a:endParaRPr/>
          </a:p>
        </p:txBody>
      </p:sp>
      <p:sp>
        <p:nvSpPr>
          <p:cNvPr id="809" name="Google Shape;809;p74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10" name="Google Shape;810;p74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11" name="Google Shape;811;p74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12" name="Google Shape;812;p74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4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4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15" name="Google Shape;815;p74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4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17" name="Google Shape;817;p74"/>
          <p:cNvSpPr txBox="1"/>
          <p:nvPr/>
        </p:nvSpPr>
        <p:spPr>
          <a:xfrm>
            <a:off x="6614160" y="5821364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818" name="Google Shape;818;p74"/>
          <p:cNvCxnSpPr>
            <a:stCxn id="810" idx="4"/>
            <a:endCxn id="809" idx="0"/>
          </p:cNvCxnSpPr>
          <p:nvPr/>
        </p:nvCxnSpPr>
        <p:spPr>
          <a:xfrm>
            <a:off x="42062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19" name="Google Shape;819;p74"/>
          <p:cNvCxnSpPr>
            <a:stCxn id="814" idx="4"/>
            <a:endCxn id="811" idx="0"/>
          </p:cNvCxnSpPr>
          <p:nvPr/>
        </p:nvCxnSpPr>
        <p:spPr>
          <a:xfrm>
            <a:off x="55778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20" name="Google Shape;820;p74"/>
          <p:cNvCxnSpPr>
            <a:stCxn id="815" idx="4"/>
            <a:endCxn id="812" idx="0"/>
          </p:cNvCxnSpPr>
          <p:nvPr/>
        </p:nvCxnSpPr>
        <p:spPr>
          <a:xfrm>
            <a:off x="7955280" y="4584700"/>
            <a:ext cx="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21" name="Google Shape;821;p74"/>
          <p:cNvCxnSpPr>
            <a:stCxn id="813" idx="4"/>
            <a:endCxn id="810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22" name="Google Shape;822;p74"/>
          <p:cNvCxnSpPr>
            <a:stCxn id="813" idx="4"/>
            <a:endCxn id="814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23" name="Google Shape;823;p74"/>
          <p:cNvCxnSpPr>
            <a:stCxn id="813" idx="4"/>
            <a:endCxn id="815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24" name="Google Shape;824;p74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825" name="Google Shape;825;p74"/>
          <p:cNvSpPr txBox="1"/>
          <p:nvPr/>
        </p:nvSpPr>
        <p:spPr>
          <a:xfrm>
            <a:off x="1524000" y="59436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826" name="Google Shape;826;p74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827" name="Google Shape;827;p74"/>
          <p:cNvSpPr txBox="1"/>
          <p:nvPr/>
        </p:nvSpPr>
        <p:spPr>
          <a:xfrm>
            <a:off x="8763000" y="42951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= M</a:t>
            </a:r>
            <a:endParaRPr/>
          </a:p>
        </p:txBody>
      </p:sp>
      <p:sp>
        <p:nvSpPr>
          <p:cNvPr id="828" name="Google Shape;828;p7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29" name="Google Shape;829;p74"/>
          <p:cNvSpPr txBox="1"/>
          <p:nvPr/>
        </p:nvSpPr>
        <p:spPr>
          <a:xfrm>
            <a:off x="3659909" y="5033818"/>
            <a:ext cx="454891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30" name="Google Shape;830;p74"/>
          <p:cNvSpPr txBox="1"/>
          <p:nvPr/>
        </p:nvSpPr>
        <p:spPr>
          <a:xfrm>
            <a:off x="5092931" y="5033818"/>
            <a:ext cx="454891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31" name="Google Shape;831;p74"/>
          <p:cNvSpPr txBox="1"/>
          <p:nvPr/>
        </p:nvSpPr>
        <p:spPr>
          <a:xfrm>
            <a:off x="7500390" y="5033818"/>
            <a:ext cx="454891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32" name="Google Shape;832;p7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833" name="Google Shape;833;p7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5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Building a Neural Net</a:t>
            </a:r>
            <a:endParaRPr/>
          </a:p>
        </p:txBody>
      </p:sp>
      <p:sp>
        <p:nvSpPr>
          <p:cNvPr id="840" name="Google Shape;840;p75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41" name="Google Shape;841;p7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42" name="Google Shape;842;p75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43" name="Google Shape;843;p75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5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5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46" name="Google Shape;846;p75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5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48" name="Google Shape;848;p75"/>
          <p:cNvSpPr txBox="1"/>
          <p:nvPr/>
        </p:nvSpPr>
        <p:spPr>
          <a:xfrm>
            <a:off x="6614160" y="5821364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849" name="Google Shape;849;p75"/>
          <p:cNvCxnSpPr>
            <a:stCxn id="841" idx="4"/>
            <a:endCxn id="840" idx="0"/>
          </p:cNvCxnSpPr>
          <p:nvPr/>
        </p:nvCxnSpPr>
        <p:spPr>
          <a:xfrm>
            <a:off x="42062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0" name="Google Shape;850;p75"/>
          <p:cNvCxnSpPr>
            <a:stCxn id="841" idx="4"/>
            <a:endCxn id="842" idx="0"/>
          </p:cNvCxnSpPr>
          <p:nvPr/>
        </p:nvCxnSpPr>
        <p:spPr>
          <a:xfrm>
            <a:off x="4206240" y="4584700"/>
            <a:ext cx="13716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1" name="Google Shape;851;p75"/>
          <p:cNvCxnSpPr>
            <a:stCxn id="841" idx="4"/>
            <a:endCxn id="843" idx="0"/>
          </p:cNvCxnSpPr>
          <p:nvPr/>
        </p:nvCxnSpPr>
        <p:spPr>
          <a:xfrm>
            <a:off x="4206240" y="4584700"/>
            <a:ext cx="374910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2" name="Google Shape;852;p75"/>
          <p:cNvCxnSpPr>
            <a:stCxn id="845" idx="4"/>
            <a:endCxn id="842" idx="0"/>
          </p:cNvCxnSpPr>
          <p:nvPr/>
        </p:nvCxnSpPr>
        <p:spPr>
          <a:xfrm>
            <a:off x="55778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3" name="Google Shape;853;p75"/>
          <p:cNvCxnSpPr>
            <a:stCxn id="845" idx="4"/>
            <a:endCxn id="843" idx="0"/>
          </p:cNvCxnSpPr>
          <p:nvPr/>
        </p:nvCxnSpPr>
        <p:spPr>
          <a:xfrm>
            <a:off x="5577840" y="4584700"/>
            <a:ext cx="237750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4" name="Google Shape;854;p75"/>
          <p:cNvCxnSpPr>
            <a:stCxn id="846" idx="4"/>
            <a:endCxn id="840" idx="0"/>
          </p:cNvCxnSpPr>
          <p:nvPr/>
        </p:nvCxnSpPr>
        <p:spPr>
          <a:xfrm flipH="1">
            <a:off x="4206180" y="4584700"/>
            <a:ext cx="37491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5" name="Google Shape;855;p75"/>
          <p:cNvCxnSpPr>
            <a:stCxn id="845" idx="4"/>
            <a:endCxn id="840" idx="0"/>
          </p:cNvCxnSpPr>
          <p:nvPr/>
        </p:nvCxnSpPr>
        <p:spPr>
          <a:xfrm flipH="1">
            <a:off x="4206240" y="4584700"/>
            <a:ext cx="13716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6" name="Google Shape;856;p75"/>
          <p:cNvCxnSpPr>
            <a:stCxn id="846" idx="4"/>
            <a:endCxn id="842" idx="0"/>
          </p:cNvCxnSpPr>
          <p:nvPr/>
        </p:nvCxnSpPr>
        <p:spPr>
          <a:xfrm flipH="1">
            <a:off x="5577780" y="4584700"/>
            <a:ext cx="23775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7" name="Google Shape;857;p75"/>
          <p:cNvCxnSpPr>
            <a:stCxn id="846" idx="4"/>
            <a:endCxn id="843" idx="0"/>
          </p:cNvCxnSpPr>
          <p:nvPr/>
        </p:nvCxnSpPr>
        <p:spPr>
          <a:xfrm>
            <a:off x="7955280" y="4584700"/>
            <a:ext cx="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8" name="Google Shape;858;p75"/>
          <p:cNvCxnSpPr>
            <a:stCxn id="844" idx="4"/>
            <a:endCxn id="841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59" name="Google Shape;859;p75"/>
          <p:cNvCxnSpPr>
            <a:stCxn id="844" idx="4"/>
            <a:endCxn id="845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60" name="Google Shape;860;p75"/>
          <p:cNvCxnSpPr>
            <a:stCxn id="844" idx="4"/>
            <a:endCxn id="846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61" name="Google Shape;861;p75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862" name="Google Shape;862;p75"/>
          <p:cNvSpPr txBox="1"/>
          <p:nvPr/>
        </p:nvSpPr>
        <p:spPr>
          <a:xfrm>
            <a:off x="1524000" y="59436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863" name="Google Shape;863;p75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864" name="Google Shape;864;p75"/>
          <p:cNvSpPr txBox="1"/>
          <p:nvPr/>
        </p:nvSpPr>
        <p:spPr>
          <a:xfrm>
            <a:off x="8763000" y="42951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= M</a:t>
            </a:r>
            <a:endParaRPr/>
          </a:p>
        </p:txBody>
      </p:sp>
      <p:sp>
        <p:nvSpPr>
          <p:cNvPr id="865" name="Google Shape;865;p7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66" name="Google Shape;866;p7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867" name="Google Shape;867;p7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1752600" y="393813"/>
            <a:ext cx="7838254" cy="58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Bayesian Networks: Formal Definition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27/1/2025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912" y="1326271"/>
            <a:ext cx="8100762" cy="41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AB2342-50F6-DEEE-B453-89C2125132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Presented by  Dr. Nouman Noor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E8991-D8B9-C5AA-3B57-B7A658DEC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6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Building a Neural Net</a:t>
            </a:r>
            <a:endParaRPr/>
          </a:p>
        </p:txBody>
      </p:sp>
      <p:sp>
        <p:nvSpPr>
          <p:cNvPr id="874" name="Google Shape;874;p76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75" name="Google Shape;875;p76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76" name="Google Shape;876;p76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77" name="Google Shape;877;p76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6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6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80" name="Google Shape;880;p76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6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882" name="Google Shape;882;p76"/>
          <p:cNvSpPr txBox="1"/>
          <p:nvPr/>
        </p:nvSpPr>
        <p:spPr>
          <a:xfrm>
            <a:off x="6614160" y="5821364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883" name="Google Shape;883;p76"/>
          <p:cNvCxnSpPr>
            <a:stCxn id="875" idx="4"/>
            <a:endCxn id="874" idx="0"/>
          </p:cNvCxnSpPr>
          <p:nvPr/>
        </p:nvCxnSpPr>
        <p:spPr>
          <a:xfrm>
            <a:off x="42062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4" name="Google Shape;884;p76"/>
          <p:cNvCxnSpPr>
            <a:stCxn id="875" idx="4"/>
            <a:endCxn id="876" idx="0"/>
          </p:cNvCxnSpPr>
          <p:nvPr/>
        </p:nvCxnSpPr>
        <p:spPr>
          <a:xfrm>
            <a:off x="4206240" y="4584700"/>
            <a:ext cx="13716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5" name="Google Shape;885;p76"/>
          <p:cNvCxnSpPr>
            <a:stCxn id="875" idx="4"/>
            <a:endCxn id="877" idx="0"/>
          </p:cNvCxnSpPr>
          <p:nvPr/>
        </p:nvCxnSpPr>
        <p:spPr>
          <a:xfrm>
            <a:off x="4206240" y="4584700"/>
            <a:ext cx="3749100" cy="1128000"/>
          </a:xfrm>
          <a:prstGeom prst="straightConnector1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6" name="Google Shape;886;p76"/>
          <p:cNvCxnSpPr>
            <a:stCxn id="879" idx="4"/>
            <a:endCxn id="876" idx="0"/>
          </p:cNvCxnSpPr>
          <p:nvPr/>
        </p:nvCxnSpPr>
        <p:spPr>
          <a:xfrm>
            <a:off x="5577840" y="4584700"/>
            <a:ext cx="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7" name="Google Shape;887;p76"/>
          <p:cNvCxnSpPr>
            <a:stCxn id="879" idx="4"/>
            <a:endCxn id="877" idx="0"/>
          </p:cNvCxnSpPr>
          <p:nvPr/>
        </p:nvCxnSpPr>
        <p:spPr>
          <a:xfrm>
            <a:off x="5577840" y="4584700"/>
            <a:ext cx="237750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8" name="Google Shape;888;p76"/>
          <p:cNvCxnSpPr>
            <a:stCxn id="880" idx="4"/>
            <a:endCxn id="874" idx="0"/>
          </p:cNvCxnSpPr>
          <p:nvPr/>
        </p:nvCxnSpPr>
        <p:spPr>
          <a:xfrm flipH="1">
            <a:off x="4206180" y="4584700"/>
            <a:ext cx="37491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89" name="Google Shape;889;p76"/>
          <p:cNvCxnSpPr>
            <a:stCxn id="879" idx="4"/>
            <a:endCxn id="874" idx="0"/>
          </p:cNvCxnSpPr>
          <p:nvPr/>
        </p:nvCxnSpPr>
        <p:spPr>
          <a:xfrm flipH="1">
            <a:off x="4206240" y="4584700"/>
            <a:ext cx="1371600" cy="1130400"/>
          </a:xfrm>
          <a:prstGeom prst="straightConnector1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0" name="Google Shape;890;p76"/>
          <p:cNvCxnSpPr>
            <a:stCxn id="880" idx="4"/>
            <a:endCxn id="876" idx="0"/>
          </p:cNvCxnSpPr>
          <p:nvPr/>
        </p:nvCxnSpPr>
        <p:spPr>
          <a:xfrm flipH="1">
            <a:off x="5577780" y="4584700"/>
            <a:ext cx="2377500" cy="1130400"/>
          </a:xfrm>
          <a:prstGeom prst="straightConnector1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1" name="Google Shape;891;p76"/>
          <p:cNvCxnSpPr>
            <a:stCxn id="880" idx="4"/>
            <a:endCxn id="877" idx="0"/>
          </p:cNvCxnSpPr>
          <p:nvPr/>
        </p:nvCxnSpPr>
        <p:spPr>
          <a:xfrm>
            <a:off x="7955280" y="4584700"/>
            <a:ext cx="0" cy="1128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2" name="Google Shape;892;p76"/>
          <p:cNvCxnSpPr>
            <a:stCxn id="878" idx="4"/>
            <a:endCxn id="875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3" name="Google Shape;893;p76"/>
          <p:cNvCxnSpPr>
            <a:stCxn id="878" idx="4"/>
            <a:endCxn id="879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94" name="Google Shape;894;p76"/>
          <p:cNvCxnSpPr>
            <a:stCxn id="878" idx="4"/>
            <a:endCxn id="880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895" name="Google Shape;895;p76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896" name="Google Shape;896;p76"/>
          <p:cNvSpPr txBox="1"/>
          <p:nvPr/>
        </p:nvSpPr>
        <p:spPr>
          <a:xfrm>
            <a:off x="1524000" y="59436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897" name="Google Shape;897;p76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898" name="Google Shape;898;p76"/>
          <p:cNvSpPr txBox="1"/>
          <p:nvPr/>
        </p:nvSpPr>
        <p:spPr>
          <a:xfrm>
            <a:off x="8763000" y="42951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= M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900" name="Google Shape;900;p7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901" name="Google Shape;901;p7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7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Building a Neural Net</a:t>
            </a:r>
            <a:endParaRPr/>
          </a:p>
        </p:txBody>
      </p:sp>
      <p:sp>
        <p:nvSpPr>
          <p:cNvPr id="908" name="Google Shape;908;p77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09" name="Google Shape;909;p77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10" name="Google Shape;910;p77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11" name="Google Shape;911;p7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12" name="Google Shape;912;p77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7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7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15" name="Google Shape;915;p77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7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917" name="Google Shape;917;p77"/>
          <p:cNvSpPr txBox="1"/>
          <p:nvPr/>
        </p:nvSpPr>
        <p:spPr>
          <a:xfrm>
            <a:off x="7543800" y="579120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918" name="Google Shape;918;p77"/>
          <p:cNvCxnSpPr>
            <a:stCxn id="909" idx="4"/>
            <a:endCxn id="908" idx="0"/>
          </p:cNvCxnSpPr>
          <p:nvPr/>
        </p:nvCxnSpPr>
        <p:spPr>
          <a:xfrm flipH="1">
            <a:off x="3307140" y="4584700"/>
            <a:ext cx="8991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9" name="Google Shape;919;p77"/>
          <p:cNvCxnSpPr>
            <a:stCxn id="909" idx="4"/>
            <a:endCxn id="910" idx="0"/>
          </p:cNvCxnSpPr>
          <p:nvPr/>
        </p:nvCxnSpPr>
        <p:spPr>
          <a:xfrm>
            <a:off x="4206240" y="4584700"/>
            <a:ext cx="6249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0" name="Google Shape;920;p77"/>
          <p:cNvCxnSpPr>
            <a:stCxn id="909" idx="4"/>
            <a:endCxn id="911" idx="0"/>
          </p:cNvCxnSpPr>
          <p:nvPr/>
        </p:nvCxnSpPr>
        <p:spPr>
          <a:xfrm>
            <a:off x="4206240" y="4584700"/>
            <a:ext cx="23013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1" name="Google Shape;921;p77"/>
          <p:cNvCxnSpPr>
            <a:stCxn id="909" idx="4"/>
            <a:endCxn id="912" idx="0"/>
          </p:cNvCxnSpPr>
          <p:nvPr/>
        </p:nvCxnSpPr>
        <p:spPr>
          <a:xfrm>
            <a:off x="4206240" y="4584700"/>
            <a:ext cx="48159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2" name="Google Shape;922;p77"/>
          <p:cNvCxnSpPr>
            <a:stCxn id="914" idx="4"/>
            <a:endCxn id="910" idx="0"/>
          </p:cNvCxnSpPr>
          <p:nvPr/>
        </p:nvCxnSpPr>
        <p:spPr>
          <a:xfrm flipH="1">
            <a:off x="4831140" y="4584700"/>
            <a:ext cx="746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3" name="Google Shape;923;p77"/>
          <p:cNvCxnSpPr>
            <a:stCxn id="914" idx="4"/>
            <a:endCxn id="911" idx="0"/>
          </p:cNvCxnSpPr>
          <p:nvPr/>
        </p:nvCxnSpPr>
        <p:spPr>
          <a:xfrm>
            <a:off x="5577840" y="4584700"/>
            <a:ext cx="929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4" name="Google Shape;924;p77"/>
          <p:cNvCxnSpPr>
            <a:stCxn id="914" idx="4"/>
            <a:endCxn id="912" idx="0"/>
          </p:cNvCxnSpPr>
          <p:nvPr/>
        </p:nvCxnSpPr>
        <p:spPr>
          <a:xfrm>
            <a:off x="5577840" y="4584700"/>
            <a:ext cx="34443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5" name="Google Shape;925;p77"/>
          <p:cNvCxnSpPr>
            <a:stCxn id="915" idx="4"/>
            <a:endCxn id="908" idx="0"/>
          </p:cNvCxnSpPr>
          <p:nvPr/>
        </p:nvCxnSpPr>
        <p:spPr>
          <a:xfrm flipH="1">
            <a:off x="3307080" y="4584700"/>
            <a:ext cx="46482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6" name="Google Shape;926;p77"/>
          <p:cNvCxnSpPr>
            <a:stCxn id="914" idx="4"/>
            <a:endCxn id="908" idx="0"/>
          </p:cNvCxnSpPr>
          <p:nvPr/>
        </p:nvCxnSpPr>
        <p:spPr>
          <a:xfrm flipH="1">
            <a:off x="3307140" y="4584700"/>
            <a:ext cx="22707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7" name="Google Shape;927;p77"/>
          <p:cNvCxnSpPr>
            <a:stCxn id="915" idx="4"/>
            <a:endCxn id="910" idx="0"/>
          </p:cNvCxnSpPr>
          <p:nvPr/>
        </p:nvCxnSpPr>
        <p:spPr>
          <a:xfrm flipH="1">
            <a:off x="4831080" y="4584700"/>
            <a:ext cx="31242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8" name="Google Shape;928;p77"/>
          <p:cNvCxnSpPr>
            <a:stCxn id="915" idx="4"/>
            <a:endCxn id="911" idx="0"/>
          </p:cNvCxnSpPr>
          <p:nvPr/>
        </p:nvCxnSpPr>
        <p:spPr>
          <a:xfrm flipH="1">
            <a:off x="6507480" y="4584700"/>
            <a:ext cx="14478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29" name="Google Shape;929;p77"/>
          <p:cNvCxnSpPr>
            <a:stCxn id="915" idx="4"/>
            <a:endCxn id="912" idx="0"/>
          </p:cNvCxnSpPr>
          <p:nvPr/>
        </p:nvCxnSpPr>
        <p:spPr>
          <a:xfrm>
            <a:off x="7955280" y="4584700"/>
            <a:ext cx="1066800" cy="1130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30" name="Google Shape;930;p77"/>
          <p:cNvCxnSpPr>
            <a:stCxn id="913" idx="4"/>
            <a:endCxn id="909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31" name="Google Shape;931;p77"/>
          <p:cNvCxnSpPr>
            <a:stCxn id="913" idx="4"/>
            <a:endCxn id="914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32" name="Google Shape;932;p77"/>
          <p:cNvCxnSpPr>
            <a:stCxn id="913" idx="4"/>
            <a:endCxn id="915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33" name="Google Shape;933;p77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934" name="Google Shape;934;p77"/>
          <p:cNvSpPr txBox="1"/>
          <p:nvPr/>
        </p:nvSpPr>
        <p:spPr>
          <a:xfrm>
            <a:off x="1524000" y="59436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935" name="Google Shape;935;p77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936" name="Google Shape;936;p77"/>
          <p:cNvSpPr txBox="1"/>
          <p:nvPr/>
        </p:nvSpPr>
        <p:spPr>
          <a:xfrm>
            <a:off x="8763000" y="42951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&lt; M</a:t>
            </a:r>
            <a:endParaRPr/>
          </a:p>
        </p:txBody>
      </p:sp>
      <p:sp>
        <p:nvSpPr>
          <p:cNvPr id="937" name="Google Shape;937;p7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938" name="Google Shape;938;p7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939" name="Google Shape;939;p7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8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Building a Neural Net</a:t>
            </a:r>
            <a:endParaRPr/>
          </a:p>
        </p:txBody>
      </p:sp>
      <p:sp>
        <p:nvSpPr>
          <p:cNvPr id="946" name="Google Shape;946;p78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7" name="Google Shape;947;p78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8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9" name="Google Shape;949;p78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8"/>
          <p:cNvSpPr txBox="1"/>
          <p:nvPr/>
        </p:nvSpPr>
        <p:spPr>
          <a:xfrm>
            <a:off x="6537960" y="3837941"/>
            <a:ext cx="533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951" name="Google Shape;951;p78"/>
          <p:cNvCxnSpPr>
            <a:stCxn id="947" idx="4"/>
            <a:endCxn id="946" idx="0"/>
          </p:cNvCxnSpPr>
          <p:nvPr/>
        </p:nvCxnSpPr>
        <p:spPr>
          <a:xfrm flipH="1">
            <a:off x="4206180" y="2997200"/>
            <a:ext cx="19965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52" name="Google Shape;952;p78"/>
          <p:cNvCxnSpPr>
            <a:stCxn id="947" idx="4"/>
            <a:endCxn id="948" idx="0"/>
          </p:cNvCxnSpPr>
          <p:nvPr/>
        </p:nvCxnSpPr>
        <p:spPr>
          <a:xfrm flipH="1">
            <a:off x="5577780" y="2997200"/>
            <a:ext cx="6249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53" name="Google Shape;953;p78"/>
          <p:cNvCxnSpPr>
            <a:stCxn id="947" idx="4"/>
            <a:endCxn id="949" idx="0"/>
          </p:cNvCxnSpPr>
          <p:nvPr/>
        </p:nvCxnSpPr>
        <p:spPr>
          <a:xfrm>
            <a:off x="6202680" y="2997200"/>
            <a:ext cx="1752600" cy="76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lg" len="lg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54" name="Google Shape;954;p78"/>
          <p:cNvSpPr txBox="1"/>
          <p:nvPr/>
        </p:nvSpPr>
        <p:spPr>
          <a:xfrm>
            <a:off x="1948180" y="2362200"/>
            <a:ext cx="1295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955" name="Google Shape;955;p78"/>
          <p:cNvSpPr txBox="1"/>
          <p:nvPr/>
        </p:nvSpPr>
        <p:spPr>
          <a:xfrm>
            <a:off x="1508760" y="399034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sp>
        <p:nvSpPr>
          <p:cNvPr id="956" name="Google Shape;956;p7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957" name="Google Shape;957;p7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958" name="Google Shape;958;p7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9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Decision Boundary</a:t>
            </a:r>
            <a:endParaRPr/>
          </a:p>
        </p:txBody>
      </p:sp>
      <p:sp>
        <p:nvSpPr>
          <p:cNvPr id="964" name="Google Shape;964;p79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0 hidden layers: linear classifier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Hyperplanes</a:t>
            </a:r>
            <a:endParaRPr/>
          </a:p>
        </p:txBody>
      </p:sp>
      <p:sp>
        <p:nvSpPr>
          <p:cNvPr id="965" name="Google Shape;965;p79"/>
          <p:cNvSpPr/>
          <p:nvPr/>
        </p:nvSpPr>
        <p:spPr>
          <a:xfrm rot="-5400000">
            <a:off x="2474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79"/>
          <p:cNvCxnSpPr/>
          <p:nvPr/>
        </p:nvCxnSpPr>
        <p:spPr>
          <a:xfrm rot="-5400000">
            <a:off x="2141538" y="3862387"/>
            <a:ext cx="67945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79"/>
          <p:cNvCxnSpPr/>
          <p:nvPr/>
        </p:nvCxnSpPr>
        <p:spPr>
          <a:xfrm rot="5400000" flipH="1">
            <a:off x="2522538" y="3862387"/>
            <a:ext cx="67945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8" name="Google Shape;968;p79"/>
          <p:cNvSpPr/>
          <p:nvPr/>
        </p:nvSpPr>
        <p:spPr>
          <a:xfrm rot="-5400000">
            <a:off x="2089945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79"/>
          <p:cNvSpPr/>
          <p:nvPr/>
        </p:nvSpPr>
        <p:spPr>
          <a:xfrm rot="-5400000">
            <a:off x="2853533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0" name="Google Shape;97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2852" y="3281363"/>
            <a:ext cx="388937" cy="45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0264" y="4214812"/>
            <a:ext cx="422275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863" y="4208462"/>
            <a:ext cx="458788" cy="59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79"/>
          <p:cNvGrpSpPr/>
          <p:nvPr/>
        </p:nvGrpSpPr>
        <p:grpSpPr>
          <a:xfrm>
            <a:off x="3657600" y="3352800"/>
            <a:ext cx="6477000" cy="1752600"/>
            <a:chOff x="432" y="1536"/>
            <a:chExt cx="4080" cy="1104"/>
          </a:xfrm>
        </p:grpSpPr>
        <p:grpSp>
          <p:nvGrpSpPr>
            <p:cNvPr id="974" name="Google Shape;974;p79"/>
            <p:cNvGrpSpPr/>
            <p:nvPr/>
          </p:nvGrpSpPr>
          <p:grpSpPr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975" name="Google Shape;975;p79"/>
              <p:cNvSpPr/>
              <p:nvPr/>
            </p:nvSpPr>
            <p:spPr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79"/>
              <p:cNvSpPr/>
              <p:nvPr/>
            </p:nvSpPr>
            <p:spPr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79"/>
              <p:cNvSpPr/>
              <p:nvPr/>
            </p:nvSpPr>
            <p:spPr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79"/>
              <p:cNvSpPr/>
              <p:nvPr/>
            </p:nvSpPr>
            <p:spPr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79"/>
              <p:cNvSpPr/>
              <p:nvPr/>
            </p:nvSpPr>
            <p:spPr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79"/>
            <p:cNvGrpSpPr/>
            <p:nvPr/>
          </p:nvGrpSpPr>
          <p:grpSpPr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81" name="Google Shape;981;p79"/>
              <p:cNvGrpSpPr/>
              <p:nvPr/>
            </p:nvGrpSpPr>
            <p:grpSpPr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982" name="Google Shape;982;p79"/>
                <p:cNvSpPr/>
                <p:nvPr/>
              </p:nvSpPr>
              <p:spPr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79"/>
                <p:cNvSpPr/>
                <p:nvPr/>
              </p:nvSpPr>
              <p:spPr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84" name="Google Shape;984;p79"/>
              <p:cNvSpPr/>
              <p:nvPr/>
            </p:nvSpPr>
            <p:spPr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5" name="Google Shape;985;p79"/>
            <p:cNvSpPr/>
            <p:nvPr/>
          </p:nvSpPr>
          <p:spPr>
            <a:xfrm>
              <a:off x="3360" y="1536"/>
              <a:ext cx="1152" cy="110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6" name="Google Shape;986;p79"/>
          <p:cNvCxnSpPr/>
          <p:nvPr/>
        </p:nvCxnSpPr>
        <p:spPr>
          <a:xfrm rot="10800000" flipH="1">
            <a:off x="3657600" y="3352800"/>
            <a:ext cx="1066800" cy="1295400"/>
          </a:xfrm>
          <a:prstGeom prst="straightConnector1">
            <a:avLst/>
          </a:prstGeom>
          <a:noFill/>
          <a:ln w="57150" cap="rnd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79"/>
          <p:cNvCxnSpPr/>
          <p:nvPr/>
        </p:nvCxnSpPr>
        <p:spPr>
          <a:xfrm rot="10800000" flipH="1">
            <a:off x="6096000" y="3352800"/>
            <a:ext cx="914400" cy="1752600"/>
          </a:xfrm>
          <a:prstGeom prst="straightConnector1">
            <a:avLst/>
          </a:prstGeom>
          <a:noFill/>
          <a:ln w="57150" cap="rnd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79"/>
          <p:cNvCxnSpPr/>
          <p:nvPr/>
        </p:nvCxnSpPr>
        <p:spPr>
          <a:xfrm>
            <a:off x="8991600" y="3352800"/>
            <a:ext cx="457200" cy="1752600"/>
          </a:xfrm>
          <a:prstGeom prst="straightConnector1">
            <a:avLst/>
          </a:prstGeom>
          <a:noFill/>
          <a:ln w="57150" cap="rnd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89" name="Google Shape;989;p7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990" name="Google Shape;990;p7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991" name="Google Shape;991;p7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0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Decision Boundary</a:t>
            </a:r>
            <a:endParaRPr/>
          </a:p>
        </p:txBody>
      </p:sp>
      <p:sp>
        <p:nvSpPr>
          <p:cNvPr id="998" name="Google Shape;998;p80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 hidden layer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Boundary of convex region (open or closed)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999" name="Google Shape;999;p80"/>
          <p:cNvSpPr/>
          <p:nvPr/>
        </p:nvSpPr>
        <p:spPr>
          <a:xfrm rot="-5400000">
            <a:off x="2318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0" name="Google Shape;1000;p80"/>
          <p:cNvCxnSpPr/>
          <p:nvPr/>
        </p:nvCxnSpPr>
        <p:spPr>
          <a:xfrm rot="-5400000">
            <a:off x="1986339" y="3609975"/>
            <a:ext cx="67945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1" name="Google Shape;1001;p80"/>
          <p:cNvCxnSpPr/>
          <p:nvPr/>
        </p:nvCxnSpPr>
        <p:spPr>
          <a:xfrm rot="5400000" flipH="1">
            <a:off x="2367339" y="3609975"/>
            <a:ext cx="67945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2" name="Google Shape;1002;p80"/>
          <p:cNvSpPr/>
          <p:nvPr/>
        </p:nvSpPr>
        <p:spPr>
          <a:xfrm rot="-5400000">
            <a:off x="1937921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80"/>
          <p:cNvSpPr/>
          <p:nvPr/>
        </p:nvSpPr>
        <p:spPr>
          <a:xfrm rot="-5400000">
            <a:off x="2699921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4" name="Google Shape;1004;p80"/>
          <p:cNvCxnSpPr/>
          <p:nvPr/>
        </p:nvCxnSpPr>
        <p:spPr>
          <a:xfrm rot="-5400000">
            <a:off x="1756152" y="4838700"/>
            <a:ext cx="6794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5" name="Google Shape;1005;p80"/>
          <p:cNvCxnSpPr/>
          <p:nvPr/>
        </p:nvCxnSpPr>
        <p:spPr>
          <a:xfrm rot="5400000" flipH="1">
            <a:off x="2213352" y="4457700"/>
            <a:ext cx="67945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6" name="Google Shape;1006;p80"/>
          <p:cNvCxnSpPr/>
          <p:nvPr/>
        </p:nvCxnSpPr>
        <p:spPr>
          <a:xfrm rot="-5400000">
            <a:off x="2137152" y="4457700"/>
            <a:ext cx="67945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7" name="Google Shape;1007;p80"/>
          <p:cNvCxnSpPr/>
          <p:nvPr/>
        </p:nvCxnSpPr>
        <p:spPr>
          <a:xfrm rot="-5400000">
            <a:off x="2594352" y="4838700"/>
            <a:ext cx="6794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8" name="Google Shape;1008;p80"/>
          <p:cNvSpPr/>
          <p:nvPr/>
        </p:nvSpPr>
        <p:spPr>
          <a:xfrm rot="-5400000">
            <a:off x="1934746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80"/>
          <p:cNvSpPr/>
          <p:nvPr/>
        </p:nvSpPr>
        <p:spPr>
          <a:xfrm rot="-5400000">
            <a:off x="2698334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0" name="Google Shape;101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7653" y="3028951"/>
            <a:ext cx="388937" cy="45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5065" y="5041900"/>
            <a:ext cx="422275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1664" y="5035550"/>
            <a:ext cx="458788" cy="59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3" name="Google Shape;1013;p80"/>
          <p:cNvGrpSpPr/>
          <p:nvPr/>
        </p:nvGrpSpPr>
        <p:grpSpPr>
          <a:xfrm>
            <a:off x="3657600" y="3352800"/>
            <a:ext cx="6477000" cy="1752600"/>
            <a:chOff x="432" y="1536"/>
            <a:chExt cx="4080" cy="1104"/>
          </a:xfrm>
        </p:grpSpPr>
        <p:grpSp>
          <p:nvGrpSpPr>
            <p:cNvPr id="1014" name="Google Shape;1014;p80"/>
            <p:cNvGrpSpPr/>
            <p:nvPr/>
          </p:nvGrpSpPr>
          <p:grpSpPr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015" name="Google Shape;1015;p80"/>
              <p:cNvSpPr/>
              <p:nvPr/>
            </p:nvSpPr>
            <p:spPr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80"/>
              <p:cNvSpPr/>
              <p:nvPr/>
            </p:nvSpPr>
            <p:spPr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80"/>
              <p:cNvSpPr/>
              <p:nvPr/>
            </p:nvSpPr>
            <p:spPr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80"/>
              <p:cNvSpPr/>
              <p:nvPr/>
            </p:nvSpPr>
            <p:spPr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80"/>
              <p:cNvSpPr/>
              <p:nvPr/>
            </p:nvSpPr>
            <p:spPr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80"/>
            <p:cNvGrpSpPr/>
            <p:nvPr/>
          </p:nvGrpSpPr>
          <p:grpSpPr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021" name="Google Shape;1021;p80"/>
              <p:cNvGrpSpPr/>
              <p:nvPr/>
            </p:nvGrpSpPr>
            <p:grpSpPr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022" name="Google Shape;1022;p80"/>
                <p:cNvSpPr/>
                <p:nvPr/>
              </p:nvSpPr>
              <p:spPr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80"/>
                <p:cNvSpPr/>
                <p:nvPr/>
              </p:nvSpPr>
              <p:spPr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24" name="Google Shape;1024;p80"/>
              <p:cNvSpPr/>
              <p:nvPr/>
            </p:nvSpPr>
            <p:spPr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5" name="Google Shape;1025;p80"/>
            <p:cNvSpPr/>
            <p:nvPr/>
          </p:nvSpPr>
          <p:spPr>
            <a:xfrm>
              <a:off x="3360" y="1536"/>
              <a:ext cx="1152" cy="110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6" name="Google Shape;1026;p80"/>
          <p:cNvSpPr/>
          <p:nvPr/>
        </p:nvSpPr>
        <p:spPr>
          <a:xfrm rot="2848167">
            <a:off x="4152900" y="3314700"/>
            <a:ext cx="685800" cy="1828800"/>
          </a:xfrm>
          <a:prstGeom prst="rect">
            <a:avLst/>
          </a:prstGeom>
          <a:noFill/>
          <a:ln w="57150" cap="rnd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80"/>
          <p:cNvSpPr/>
          <p:nvPr/>
        </p:nvSpPr>
        <p:spPr>
          <a:xfrm>
            <a:off x="6388100" y="3352800"/>
            <a:ext cx="558800" cy="1752600"/>
          </a:xfrm>
          <a:custGeom>
            <a:avLst/>
            <a:gdLst/>
            <a:ahLst/>
            <a:cxnLst/>
            <a:rect l="l" t="t" r="r" b="b"/>
            <a:pathLst>
              <a:path w="352" h="1104" extrusionOk="0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80"/>
          <p:cNvSpPr/>
          <p:nvPr/>
        </p:nvSpPr>
        <p:spPr>
          <a:xfrm>
            <a:off x="8915400" y="3352800"/>
            <a:ext cx="533400" cy="1752600"/>
          </a:xfrm>
          <a:custGeom>
            <a:avLst/>
            <a:gdLst/>
            <a:ahLst/>
            <a:cxnLst/>
            <a:rect l="l" t="t" r="r" b="b"/>
            <a:pathLst>
              <a:path w="336" h="1104" extrusionOk="0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8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030" name="Google Shape;1030;p8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031" name="Google Shape;1031;p8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Decision Boundary</a:t>
            </a:r>
            <a:endParaRPr/>
          </a:p>
        </p:txBody>
      </p:sp>
      <p:sp>
        <p:nvSpPr>
          <p:cNvPr id="1037" name="Google Shape;1037;p81"/>
          <p:cNvSpPr txBox="1">
            <a:spLocks noGrp="1"/>
          </p:cNvSpPr>
          <p:nvPr>
            <p:ph type="body" idx="1"/>
          </p:nvPr>
        </p:nvSpPr>
        <p:spPr>
          <a:xfrm>
            <a:off x="3477977" y="2133601"/>
            <a:ext cx="6291498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 hidden layers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Combinations of convex regions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grpSp>
        <p:nvGrpSpPr>
          <p:cNvPr id="1038" name="Google Shape;1038;p81"/>
          <p:cNvGrpSpPr/>
          <p:nvPr/>
        </p:nvGrpSpPr>
        <p:grpSpPr>
          <a:xfrm>
            <a:off x="3657600" y="3197225"/>
            <a:ext cx="6477000" cy="1752600"/>
            <a:chOff x="432" y="1536"/>
            <a:chExt cx="4080" cy="1104"/>
          </a:xfrm>
        </p:grpSpPr>
        <p:grpSp>
          <p:nvGrpSpPr>
            <p:cNvPr id="1039" name="Google Shape;1039;p81"/>
            <p:cNvGrpSpPr/>
            <p:nvPr/>
          </p:nvGrpSpPr>
          <p:grpSpPr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040" name="Google Shape;1040;p81"/>
              <p:cNvSpPr/>
              <p:nvPr/>
            </p:nvSpPr>
            <p:spPr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81"/>
              <p:cNvSpPr/>
              <p:nvPr/>
            </p:nvSpPr>
            <p:spPr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81"/>
              <p:cNvSpPr/>
              <p:nvPr/>
            </p:nvSpPr>
            <p:spPr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81"/>
              <p:cNvSpPr/>
              <p:nvPr/>
            </p:nvSpPr>
            <p:spPr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81"/>
              <p:cNvSpPr/>
              <p:nvPr/>
            </p:nvSpPr>
            <p:spPr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p81"/>
            <p:cNvGrpSpPr/>
            <p:nvPr/>
          </p:nvGrpSpPr>
          <p:grpSpPr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046" name="Google Shape;1046;p81"/>
              <p:cNvGrpSpPr/>
              <p:nvPr/>
            </p:nvGrpSpPr>
            <p:grpSpPr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047" name="Google Shape;1047;p81"/>
                <p:cNvSpPr/>
                <p:nvPr/>
              </p:nvSpPr>
              <p:spPr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81"/>
                <p:cNvSpPr/>
                <p:nvPr/>
              </p:nvSpPr>
              <p:spPr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49" name="Google Shape;1049;p81"/>
              <p:cNvSpPr/>
              <p:nvPr/>
            </p:nvSpPr>
            <p:spPr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0" name="Google Shape;1050;p81"/>
            <p:cNvSpPr/>
            <p:nvPr/>
          </p:nvSpPr>
          <p:spPr>
            <a:xfrm>
              <a:off x="3360" y="1536"/>
              <a:ext cx="1152" cy="110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" name="Google Shape;1051;p81"/>
          <p:cNvSpPr/>
          <p:nvPr/>
        </p:nvSpPr>
        <p:spPr>
          <a:xfrm rot="2545265">
            <a:off x="3810000" y="4187825"/>
            <a:ext cx="533400" cy="685800"/>
          </a:xfrm>
          <a:prstGeom prst="rect">
            <a:avLst/>
          </a:prstGeom>
          <a:noFill/>
          <a:ln w="57150" cap="rnd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81"/>
          <p:cNvSpPr/>
          <p:nvPr/>
        </p:nvSpPr>
        <p:spPr>
          <a:xfrm rot="-2545265" flipH="1">
            <a:off x="4648200" y="3273425"/>
            <a:ext cx="533400" cy="685800"/>
          </a:xfrm>
          <a:prstGeom prst="rect">
            <a:avLst/>
          </a:prstGeom>
          <a:noFill/>
          <a:ln w="57150" cap="rnd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1"/>
          <p:cNvSpPr/>
          <p:nvPr/>
        </p:nvSpPr>
        <p:spPr>
          <a:xfrm>
            <a:off x="6367463" y="3706814"/>
            <a:ext cx="1543050" cy="1050925"/>
          </a:xfrm>
          <a:custGeom>
            <a:avLst/>
            <a:gdLst/>
            <a:ahLst/>
            <a:cxnLst/>
            <a:rect l="l" t="t" r="r" b="b"/>
            <a:pathLst>
              <a:path w="972" h="662" extrusionOk="0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81"/>
          <p:cNvSpPr/>
          <p:nvPr/>
        </p:nvSpPr>
        <p:spPr>
          <a:xfrm>
            <a:off x="8455025" y="3525839"/>
            <a:ext cx="628650" cy="644525"/>
          </a:xfrm>
          <a:custGeom>
            <a:avLst/>
            <a:gdLst/>
            <a:ahLst/>
            <a:cxnLst/>
            <a:rect l="l" t="t" r="r" b="b"/>
            <a:pathLst>
              <a:path w="396" h="406" extrusionOk="0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81"/>
          <p:cNvSpPr/>
          <p:nvPr/>
        </p:nvSpPr>
        <p:spPr>
          <a:xfrm>
            <a:off x="8932864" y="3641726"/>
            <a:ext cx="1100137" cy="1311275"/>
          </a:xfrm>
          <a:custGeom>
            <a:avLst/>
            <a:gdLst/>
            <a:ahLst/>
            <a:cxnLst/>
            <a:rect l="l" t="t" r="r" b="b"/>
            <a:pathLst>
              <a:path w="693" h="826" extrusionOk="0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81"/>
          <p:cNvSpPr/>
          <p:nvPr/>
        </p:nvSpPr>
        <p:spPr>
          <a:xfrm>
            <a:off x="9525000" y="4187825"/>
            <a:ext cx="279400" cy="446088"/>
          </a:xfrm>
          <a:custGeom>
            <a:avLst/>
            <a:gdLst/>
            <a:ahLst/>
            <a:cxnLst/>
            <a:rect l="l" t="t" r="r" b="b"/>
            <a:pathLst>
              <a:path w="176" h="281" extrusionOk="0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7" name="Google Shape;1057;p81"/>
          <p:cNvGrpSpPr/>
          <p:nvPr/>
        </p:nvGrpSpPr>
        <p:grpSpPr>
          <a:xfrm rot="-5400000">
            <a:off x="621330" y="3117850"/>
            <a:ext cx="3619500" cy="1295400"/>
            <a:chOff x="1200" y="1200"/>
            <a:chExt cx="3072" cy="816"/>
          </a:xfrm>
        </p:grpSpPr>
        <p:sp>
          <p:nvSpPr>
            <p:cNvPr id="1058" name="Google Shape;1058;p81"/>
            <p:cNvSpPr/>
            <p:nvPr/>
          </p:nvSpPr>
          <p:spPr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9" name="Google Shape;1059;p81"/>
            <p:cNvCxnSpPr/>
            <p:nvPr/>
          </p:nvCxnSpPr>
          <p:spPr>
            <a:xfrm>
              <a:off x="3360" y="1392"/>
              <a:ext cx="576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0" name="Google Shape;1060;p81"/>
            <p:cNvCxnSpPr/>
            <p:nvPr/>
          </p:nvCxnSpPr>
          <p:spPr>
            <a:xfrm rot="10800000" flipH="1">
              <a:off x="3360" y="1632"/>
              <a:ext cx="576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1" name="Google Shape;1061;p81"/>
            <p:cNvSpPr/>
            <p:nvPr/>
          </p:nvSpPr>
          <p:spPr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81"/>
            <p:cNvSpPr/>
            <p:nvPr/>
          </p:nvSpPr>
          <p:spPr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3" name="Google Shape;1063;p81"/>
            <p:cNvCxnSpPr/>
            <p:nvPr/>
          </p:nvCxnSpPr>
          <p:spPr>
            <a:xfrm>
              <a:off x="2448" y="1344"/>
              <a:ext cx="5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4" name="Google Shape;1064;p81"/>
            <p:cNvCxnSpPr/>
            <p:nvPr/>
          </p:nvCxnSpPr>
          <p:spPr>
            <a:xfrm rot="10800000" flipH="1">
              <a:off x="2448" y="1392"/>
              <a:ext cx="576" cy="4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5" name="Google Shape;1065;p81"/>
            <p:cNvCxnSpPr/>
            <p:nvPr/>
          </p:nvCxnSpPr>
          <p:spPr>
            <a:xfrm>
              <a:off x="2448" y="1344"/>
              <a:ext cx="576" cy="4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6" name="Google Shape;1066;p81"/>
            <p:cNvCxnSpPr/>
            <p:nvPr/>
          </p:nvCxnSpPr>
          <p:spPr>
            <a:xfrm>
              <a:off x="2448" y="1872"/>
              <a:ext cx="5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7" name="Google Shape;1067;p81"/>
            <p:cNvSpPr/>
            <p:nvPr/>
          </p:nvSpPr>
          <p:spPr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81"/>
            <p:cNvSpPr/>
            <p:nvPr/>
          </p:nvSpPr>
          <p:spPr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9" name="Google Shape;1069;p81"/>
            <p:cNvCxnSpPr/>
            <p:nvPr/>
          </p:nvCxnSpPr>
          <p:spPr>
            <a:xfrm>
              <a:off x="1536" y="1344"/>
              <a:ext cx="5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0" name="Google Shape;1070;p81"/>
            <p:cNvCxnSpPr/>
            <p:nvPr/>
          </p:nvCxnSpPr>
          <p:spPr>
            <a:xfrm rot="10800000" flipH="1">
              <a:off x="1536" y="1392"/>
              <a:ext cx="576" cy="4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1" name="Google Shape;1071;p81"/>
            <p:cNvCxnSpPr/>
            <p:nvPr/>
          </p:nvCxnSpPr>
          <p:spPr>
            <a:xfrm>
              <a:off x="1536" y="1344"/>
              <a:ext cx="576" cy="4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2" name="Google Shape;1072;p81"/>
            <p:cNvCxnSpPr/>
            <p:nvPr/>
          </p:nvCxnSpPr>
          <p:spPr>
            <a:xfrm>
              <a:off x="1536" y="1872"/>
              <a:ext cx="5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3" name="Google Shape;1073;p81"/>
            <p:cNvSpPr/>
            <p:nvPr/>
          </p:nvSpPr>
          <p:spPr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81"/>
            <p:cNvSpPr/>
            <p:nvPr/>
          </p:nvSpPr>
          <p:spPr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5" name="Google Shape;107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2169" y="1957388"/>
            <a:ext cx="388937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9581" y="5041900"/>
            <a:ext cx="422275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80" y="5035550"/>
            <a:ext cx="458788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8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079" name="Google Shape;1079;p8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080" name="Google Shape;1080;p8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2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Reading Tasks</a:t>
            </a:r>
            <a:endParaRPr/>
          </a:p>
        </p:txBody>
      </p:sp>
      <p:sp>
        <p:nvSpPr>
          <p:cNvPr id="1086" name="Google Shape;1086;p82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Back Propagation Algorithm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087" name="Google Shape;1087;p8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088" name="Google Shape;1088;p8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089" name="Google Shape;1089;p8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Chapter 5, Deep learning book by MIT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Chapter 4, Neural Networks and Learning Machines, Haykin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Chapter 5, Pattern Recognition and Machine Learning, Bishop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95" name="Google Shape;1095;p8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096" name="Google Shape;1096;p8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097" name="Google Shape;1097;p8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098" name="Google Shape;1098;p8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4"/>
          <p:cNvSpPr txBox="1"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200"/>
              <a:buFont typeface="Arial"/>
              <a:buNone/>
            </a:pPr>
            <a:r>
              <a:rPr lang="en-US" sz="7200"/>
              <a:t>Thank You ☺ </a:t>
            </a:r>
            <a:endParaRPr sz="7200"/>
          </a:p>
        </p:txBody>
      </p:sp>
      <p:sp>
        <p:nvSpPr>
          <p:cNvPr id="1104" name="Google Shape;1104;p84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106" name="Google Shape;1106;p8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107" name="Google Shape;1107;p8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2819400" y="659232"/>
            <a:ext cx="5163004" cy="46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4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What is a Directed Acyclic Graph?</a:t>
            </a:r>
            <a:endParaRPr sz="2774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4412" y="2008685"/>
            <a:ext cx="7099086" cy="21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817080" y="4496481"/>
            <a:ext cx="4553964" cy="3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DAG stands for Directed Acyclic Graph</a:t>
            </a:r>
            <a:endParaRPr sz="218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27/1/2025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21"/>
          <p:cNvSpPr txBox="1">
            <a:spLocks noGrp="1"/>
          </p:cNvSpPr>
          <p:nvPr>
            <p:ph type="ftr" idx="11"/>
          </p:nvPr>
        </p:nvSpPr>
        <p:spPr>
          <a:xfrm>
            <a:off x="3794023" y="3351784"/>
            <a:ext cx="342264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Dr. Nouman Noor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r>
              <a:rPr lang="en-US" sz="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338812"/>
            <a:ext cx="7064769" cy="490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Naive Bayes: A Generative Classification Algorithm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27/1/2025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Dr. Nouman Noor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Workflow of ML tasks</a:t>
            </a:r>
            <a:endParaRPr/>
          </a:p>
        </p:txBody>
      </p:sp>
      <p:pic>
        <p:nvPicPr>
          <p:cNvPr id="194" name="Google Shape;19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8800"/>
            <a:ext cx="9296400" cy="384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2497</Words>
  <Application>Microsoft Office PowerPoint</Application>
  <PresentationFormat>Widescreen</PresentationFormat>
  <Paragraphs>576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</vt:lpstr>
      <vt:lpstr>Times</vt:lpstr>
      <vt:lpstr>Carlito</vt:lpstr>
      <vt:lpstr>Tahoma</vt:lpstr>
      <vt:lpstr>Roboto</vt:lpstr>
      <vt:lpstr>Old Standard TT</vt:lpstr>
      <vt:lpstr>Libre Baskerville</vt:lpstr>
      <vt:lpstr>Lucida Sans</vt:lpstr>
      <vt:lpstr>Calibri</vt:lpstr>
      <vt:lpstr>Noto Sans Symbols</vt:lpstr>
      <vt:lpstr>arial</vt:lpstr>
      <vt:lpstr>Times New Roman</vt:lpstr>
      <vt:lpstr>Office Theme</vt:lpstr>
      <vt:lpstr>PowerPoint Presentation</vt:lpstr>
      <vt:lpstr>Goals</vt:lpstr>
      <vt:lpstr>Review of Previous Lecture</vt:lpstr>
      <vt:lpstr>Assumption with conditional independence</vt:lpstr>
      <vt:lpstr>Bayesian Networks: General Idea</vt:lpstr>
      <vt:lpstr>Bayesian Networks: Formal Definition</vt:lpstr>
      <vt:lpstr>PowerPoint Presentation</vt:lpstr>
      <vt:lpstr>Naive Bayes: A Generative Classification Algorithm</vt:lpstr>
      <vt:lpstr>Workflow of ML tasks</vt:lpstr>
      <vt:lpstr>Thought Provoking Question</vt:lpstr>
      <vt:lpstr>Today’s Lecture</vt:lpstr>
      <vt:lpstr>Machine Learning</vt:lpstr>
      <vt:lpstr>Machine Learning Models</vt:lpstr>
      <vt:lpstr>Machine Learning Models</vt:lpstr>
      <vt:lpstr>Machine Learning Models</vt:lpstr>
      <vt:lpstr>Machine Learning Models</vt:lpstr>
      <vt:lpstr>Some Fits to the Data</vt:lpstr>
      <vt:lpstr>Machine Learning Models</vt:lpstr>
      <vt:lpstr>Machine Learning Models</vt:lpstr>
      <vt:lpstr>Causes of overfitting</vt:lpstr>
      <vt:lpstr>Dealing with overfitting</vt:lpstr>
      <vt:lpstr>Machine Learning Models</vt:lpstr>
      <vt:lpstr>Some Fits to the Data</vt:lpstr>
      <vt:lpstr>Overfitting</vt:lpstr>
      <vt:lpstr>Varying the Size of the Data</vt:lpstr>
      <vt:lpstr>Generalization</vt:lpstr>
      <vt:lpstr>Performance Evaluation of a machine learning model</vt:lpstr>
      <vt:lpstr>Performance Evaluation of a machine learning model</vt:lpstr>
      <vt:lpstr>Performance Evaluation of a machine learning model</vt:lpstr>
      <vt:lpstr>Generative Models: Evaluation</vt:lpstr>
      <vt:lpstr>Generative Models: Evaluation</vt:lpstr>
      <vt:lpstr>Generative Models: Evaluation</vt:lpstr>
      <vt:lpstr>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Neural Network</vt:lpstr>
      <vt:lpstr>Artificial Neural Network</vt:lpstr>
      <vt:lpstr>Artificial 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Backpropagation algorithm</vt:lpstr>
      <vt:lpstr>Backpropagation algorithm</vt:lpstr>
      <vt:lpstr>activations</vt:lpstr>
      <vt:lpstr>Activation Functions</vt:lpstr>
      <vt:lpstr>Chain Rule</vt:lpstr>
      <vt:lpstr>Chain Rule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Reading Tasks</vt:lpstr>
      <vt:lpstr>References</vt:lpstr>
      <vt:lpstr>Thank You ☺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01-243172-020</cp:lastModifiedBy>
  <cp:revision>6</cp:revision>
  <dcterms:modified xsi:type="dcterms:W3CDTF">2025-08-20T11:46:15Z</dcterms:modified>
</cp:coreProperties>
</file>